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6"/>
  </p:notesMasterIdLst>
  <p:handoutMasterIdLst>
    <p:handoutMasterId r:id="rId77"/>
  </p:handoutMasterIdLst>
  <p:sldIdLst>
    <p:sldId id="308" r:id="rId2"/>
    <p:sldId id="309" r:id="rId3"/>
    <p:sldId id="312" r:id="rId4"/>
    <p:sldId id="321" r:id="rId5"/>
    <p:sldId id="310" r:id="rId6"/>
    <p:sldId id="311" r:id="rId7"/>
    <p:sldId id="313" r:id="rId8"/>
    <p:sldId id="314" r:id="rId9"/>
    <p:sldId id="358" r:id="rId10"/>
    <p:sldId id="359" r:id="rId11"/>
    <p:sldId id="360" r:id="rId12"/>
    <p:sldId id="315" r:id="rId13"/>
    <p:sldId id="316" r:id="rId14"/>
    <p:sldId id="317" r:id="rId15"/>
    <p:sldId id="318" r:id="rId16"/>
    <p:sldId id="319" r:id="rId17"/>
    <p:sldId id="320" r:id="rId18"/>
    <p:sldId id="322" r:id="rId19"/>
    <p:sldId id="323" r:id="rId20"/>
    <p:sldId id="324" r:id="rId21"/>
    <p:sldId id="325" r:id="rId22"/>
    <p:sldId id="326" r:id="rId23"/>
    <p:sldId id="327" r:id="rId24"/>
    <p:sldId id="328" r:id="rId25"/>
    <p:sldId id="330" r:id="rId26"/>
    <p:sldId id="331" r:id="rId27"/>
    <p:sldId id="332" r:id="rId28"/>
    <p:sldId id="333" r:id="rId29"/>
    <p:sldId id="334" r:id="rId30"/>
    <p:sldId id="335" r:id="rId31"/>
    <p:sldId id="336" r:id="rId32"/>
    <p:sldId id="364" r:id="rId33"/>
    <p:sldId id="337" r:id="rId34"/>
    <p:sldId id="348" r:id="rId35"/>
    <p:sldId id="347" r:id="rId36"/>
    <p:sldId id="351" r:id="rId37"/>
    <p:sldId id="361" r:id="rId38"/>
    <p:sldId id="353" r:id="rId39"/>
    <p:sldId id="354" r:id="rId40"/>
    <p:sldId id="338" r:id="rId41"/>
    <p:sldId id="356" r:id="rId42"/>
    <p:sldId id="357" r:id="rId43"/>
    <p:sldId id="355" r:id="rId44"/>
    <p:sldId id="339" r:id="rId45"/>
    <p:sldId id="340" r:id="rId46"/>
    <p:sldId id="341" r:id="rId47"/>
    <p:sldId id="342" r:id="rId48"/>
    <p:sldId id="343" r:id="rId49"/>
    <p:sldId id="344" r:id="rId50"/>
    <p:sldId id="345" r:id="rId51"/>
    <p:sldId id="346" r:id="rId52"/>
    <p:sldId id="371" r:id="rId53"/>
    <p:sldId id="372" r:id="rId54"/>
    <p:sldId id="373" r:id="rId55"/>
    <p:sldId id="374" r:id="rId56"/>
    <p:sldId id="375" r:id="rId57"/>
    <p:sldId id="376" r:id="rId58"/>
    <p:sldId id="377" r:id="rId59"/>
    <p:sldId id="378" r:id="rId60"/>
    <p:sldId id="379" r:id="rId61"/>
    <p:sldId id="380" r:id="rId62"/>
    <p:sldId id="381" r:id="rId63"/>
    <p:sldId id="382" r:id="rId64"/>
    <p:sldId id="383" r:id="rId65"/>
    <p:sldId id="384" r:id="rId66"/>
    <p:sldId id="385" r:id="rId67"/>
    <p:sldId id="386" r:id="rId68"/>
    <p:sldId id="387" r:id="rId69"/>
    <p:sldId id="393" r:id="rId70"/>
    <p:sldId id="388" r:id="rId71"/>
    <p:sldId id="389" r:id="rId72"/>
    <p:sldId id="390" r:id="rId73"/>
    <p:sldId id="391" r:id="rId74"/>
    <p:sldId id="392" r:id="rId7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C80"/>
    <a:srgbClr val="000099"/>
    <a:srgbClr val="FFFF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07" autoAdjust="0"/>
    <p:restoredTop sz="76168"/>
  </p:normalViewPr>
  <p:slideViewPr>
    <p:cSldViewPr snapToGrid="0">
      <p:cViewPr varScale="1">
        <p:scale>
          <a:sx n="83" d="100"/>
          <a:sy n="83" d="100"/>
        </p:scale>
        <p:origin x="47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726" tIns="48363" rIns="96726" bIns="48363" numCol="1" anchor="t" anchorCtr="0" compatLnSpc="1">
            <a:prstTxWarp prst="textNoShape">
              <a:avLst/>
            </a:prstTxWarp>
          </a:bodyPr>
          <a:lstStyle>
            <a:lvl1pPr defTabSz="966788">
              <a:defRPr sz="1200">
                <a:latin typeface="Times New Roman" pitchFamily="18" charset="0"/>
                <a:ea typeface="+mn-ea"/>
              </a:defRPr>
            </a:lvl1pPr>
          </a:lstStyle>
          <a:p>
            <a:pPr>
              <a:defRPr/>
            </a:pPr>
            <a:endParaRPr lang="en-US"/>
          </a:p>
        </p:txBody>
      </p:sp>
      <p:sp>
        <p:nvSpPr>
          <p:cNvPr id="3993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726" tIns="48363" rIns="96726" bIns="48363" numCol="1" anchor="t" anchorCtr="0" compatLnSpc="1">
            <a:prstTxWarp prst="textNoShape">
              <a:avLst/>
            </a:prstTxWarp>
          </a:bodyPr>
          <a:lstStyle>
            <a:lvl1pPr algn="r" defTabSz="966788">
              <a:defRPr sz="1200">
                <a:latin typeface="Times New Roman" pitchFamily="18" charset="0"/>
                <a:ea typeface="+mn-ea"/>
              </a:defRPr>
            </a:lvl1pPr>
          </a:lstStyle>
          <a:p>
            <a:pPr>
              <a:defRPr/>
            </a:pPr>
            <a:endParaRPr lang="en-US"/>
          </a:p>
        </p:txBody>
      </p:sp>
      <p:sp>
        <p:nvSpPr>
          <p:cNvPr id="3994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726" tIns="48363" rIns="96726" bIns="48363" numCol="1" anchor="b" anchorCtr="0" compatLnSpc="1">
            <a:prstTxWarp prst="textNoShape">
              <a:avLst/>
            </a:prstTxWarp>
          </a:bodyPr>
          <a:lstStyle>
            <a:lvl1pPr defTabSz="966788">
              <a:defRPr sz="1200">
                <a:latin typeface="Times New Roman" pitchFamily="18" charset="0"/>
                <a:ea typeface="+mn-ea"/>
              </a:defRPr>
            </a:lvl1pPr>
          </a:lstStyle>
          <a:p>
            <a:pPr>
              <a:defRPr/>
            </a:pPr>
            <a:endParaRPr lang="en-US"/>
          </a:p>
        </p:txBody>
      </p:sp>
      <p:sp>
        <p:nvSpPr>
          <p:cNvPr id="3994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726" tIns="48363" rIns="96726" bIns="48363" numCol="1" anchor="b" anchorCtr="0" compatLnSpc="1">
            <a:prstTxWarp prst="textNoShape">
              <a:avLst/>
            </a:prstTxWarp>
          </a:bodyPr>
          <a:lstStyle>
            <a:lvl1pPr algn="r" defTabSz="966788">
              <a:defRPr sz="1200">
                <a:latin typeface="Times New Roman" charset="0"/>
              </a:defRPr>
            </a:lvl1pPr>
          </a:lstStyle>
          <a:p>
            <a:fld id="{89338860-EB06-3243-AB01-B6095CFC9E0A}" type="slidenum">
              <a:rPr lang="en-US"/>
              <a:pPr/>
              <a:t>‹#›</a:t>
            </a:fld>
            <a:endParaRPr lang="en-US"/>
          </a:p>
        </p:txBody>
      </p:sp>
    </p:spTree>
    <p:extLst>
      <p:ext uri="{BB962C8B-B14F-4D97-AF65-F5344CB8AC3E}">
        <p14:creationId xmlns:p14="http://schemas.microsoft.com/office/powerpoint/2010/main" val="3084747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726" tIns="48363" rIns="96726" bIns="48363" numCol="1" anchor="t" anchorCtr="0" compatLnSpc="1">
            <a:prstTxWarp prst="textNoShape">
              <a:avLst/>
            </a:prstTxWarp>
          </a:bodyPr>
          <a:lstStyle>
            <a:lvl1pPr defTabSz="966788">
              <a:defRPr sz="1200">
                <a:latin typeface="Times New Roman" pitchFamily="18" charset="0"/>
                <a:ea typeface="+mn-ea"/>
              </a:defRPr>
            </a:lvl1pPr>
          </a:lstStyle>
          <a:p>
            <a:pPr>
              <a:defRPr/>
            </a:pPr>
            <a:endParaRPr lang="en-US"/>
          </a:p>
        </p:txBody>
      </p:sp>
      <p:sp>
        <p:nvSpPr>
          <p:cNvPr id="1433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726" tIns="48363" rIns="96726" bIns="48363" numCol="1" anchor="t" anchorCtr="0" compatLnSpc="1">
            <a:prstTxWarp prst="textNoShape">
              <a:avLst/>
            </a:prstTxWarp>
          </a:bodyPr>
          <a:lstStyle>
            <a:lvl1pPr algn="r" defTabSz="966788">
              <a:defRPr sz="1200">
                <a:latin typeface="Times New Roman" pitchFamily="18" charset="0"/>
                <a:ea typeface="+mn-ea"/>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6726" tIns="48363" rIns="96726" bIns="483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726" tIns="48363" rIns="96726" bIns="48363" numCol="1" anchor="b" anchorCtr="0" compatLnSpc="1">
            <a:prstTxWarp prst="textNoShape">
              <a:avLst/>
            </a:prstTxWarp>
          </a:bodyPr>
          <a:lstStyle>
            <a:lvl1pPr defTabSz="966788">
              <a:defRPr sz="1200">
                <a:latin typeface="Times New Roman" pitchFamily="18" charset="0"/>
                <a:ea typeface="+mn-ea"/>
              </a:defRPr>
            </a:lvl1pPr>
          </a:lstStyle>
          <a:p>
            <a:pPr>
              <a:defRPr/>
            </a:pPr>
            <a:endParaRPr lang="en-US"/>
          </a:p>
        </p:txBody>
      </p:sp>
      <p:sp>
        <p:nvSpPr>
          <p:cNvPr id="1434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726" tIns="48363" rIns="96726" bIns="48363" numCol="1" anchor="b" anchorCtr="0" compatLnSpc="1">
            <a:prstTxWarp prst="textNoShape">
              <a:avLst/>
            </a:prstTxWarp>
          </a:bodyPr>
          <a:lstStyle>
            <a:lvl1pPr algn="r" defTabSz="966788">
              <a:defRPr sz="1200">
                <a:latin typeface="Times New Roman" charset="0"/>
              </a:defRPr>
            </a:lvl1pPr>
          </a:lstStyle>
          <a:p>
            <a:fld id="{9C42C253-53D3-FB4E-9DCC-6718E2549B1F}" type="slidenum">
              <a:rPr lang="en-US"/>
              <a:pPr/>
              <a:t>‹#›</a:t>
            </a:fld>
            <a:endParaRPr lang="en-US"/>
          </a:p>
        </p:txBody>
      </p:sp>
    </p:spTree>
    <p:extLst>
      <p:ext uri="{BB962C8B-B14F-4D97-AF65-F5344CB8AC3E}">
        <p14:creationId xmlns:p14="http://schemas.microsoft.com/office/powerpoint/2010/main" val="4085115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enews.lbl.gov/Science-Articles/Archive/sea-carb-bish.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lbl.gov/Science-Articles/Archive/sea-carbon-cyc.html"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Coal and Oil, BP report</a:t>
            </a:r>
          </a:p>
          <a:p>
            <a:endParaRPr lang="en-US" dirty="0"/>
          </a:p>
          <a:p>
            <a:r>
              <a:rPr lang="en-US" dirty="0"/>
              <a:t>Uranium: IPCC</a:t>
            </a:r>
          </a:p>
        </p:txBody>
      </p:sp>
      <p:sp>
        <p:nvSpPr>
          <p:cNvPr id="4" name="Slide Number Placeholder 3"/>
          <p:cNvSpPr>
            <a:spLocks noGrp="1"/>
          </p:cNvSpPr>
          <p:nvPr>
            <p:ph type="sldNum" sz="quarter" idx="5"/>
          </p:nvPr>
        </p:nvSpPr>
        <p:spPr/>
        <p:txBody>
          <a:bodyPr/>
          <a:lstStyle/>
          <a:p>
            <a:fld id="{9C42C253-53D3-FB4E-9DCC-6718E2549B1F}" type="slidenum">
              <a:rPr lang="en-US" smtClean="0"/>
              <a:pPr/>
              <a:t>3</a:t>
            </a:fld>
            <a:endParaRPr lang="en-US"/>
          </a:p>
        </p:txBody>
      </p:sp>
    </p:spTree>
    <p:extLst>
      <p:ext uri="{BB962C8B-B14F-4D97-AF65-F5344CB8AC3E}">
        <p14:creationId xmlns:p14="http://schemas.microsoft.com/office/powerpoint/2010/main" val="188668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Precursor</a:t>
            </a:r>
            <a:r>
              <a:rPr lang="zh-CN" altLang="en-US" dirty="0"/>
              <a:t>： </a:t>
            </a:r>
            <a:r>
              <a:rPr lang="en-US" altLang="zh-CN" dirty="0"/>
              <a:t>kerogen</a:t>
            </a:r>
          </a:p>
          <a:p>
            <a:endParaRPr lang="en-US" dirty="0"/>
          </a:p>
        </p:txBody>
      </p:sp>
      <p:sp>
        <p:nvSpPr>
          <p:cNvPr id="4" name="Slide Number Placeholder 3"/>
          <p:cNvSpPr>
            <a:spLocks noGrp="1"/>
          </p:cNvSpPr>
          <p:nvPr>
            <p:ph type="sldNum" sz="quarter" idx="5"/>
          </p:nvPr>
        </p:nvSpPr>
        <p:spPr/>
        <p:txBody>
          <a:bodyPr/>
          <a:lstStyle/>
          <a:p>
            <a:fld id="{9C42C253-53D3-FB4E-9DCC-6718E2549B1F}" type="slidenum">
              <a:rPr lang="en-US" smtClean="0"/>
              <a:pPr/>
              <a:t>14</a:t>
            </a:fld>
            <a:endParaRPr lang="en-US"/>
          </a:p>
        </p:txBody>
      </p:sp>
    </p:spTree>
    <p:extLst>
      <p:ext uri="{BB962C8B-B14F-4D97-AF65-F5344CB8AC3E}">
        <p14:creationId xmlns:p14="http://schemas.microsoft.com/office/powerpoint/2010/main" val="176587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relatively interest, recently, within last 20 years. Become part of proven reserve as price of </a:t>
            </a:r>
            <a:r>
              <a:rPr lang="en-US" dirty="0" err="1"/>
              <a:t>ooil</a:t>
            </a:r>
            <a:r>
              <a:rPr lang="en-US" dirty="0"/>
              <a:t> </a:t>
            </a:r>
            <a:r>
              <a:rPr lang="en-US" dirty="0" err="1"/>
              <a:t>incrase</a:t>
            </a:r>
            <a:endParaRPr lang="en-US" dirty="0"/>
          </a:p>
          <a:p>
            <a:endParaRPr lang="en-US" dirty="0"/>
          </a:p>
          <a:p>
            <a:r>
              <a:rPr lang="en-US" dirty="0"/>
              <a:t>Un-conventional</a:t>
            </a:r>
          </a:p>
          <a:p>
            <a:endParaRPr lang="en-US" dirty="0"/>
          </a:p>
          <a:p>
            <a:r>
              <a:rPr lang="en-US" dirty="0"/>
              <a:t>Bitumen – then produced to liquid fuel</a:t>
            </a:r>
          </a:p>
          <a:p>
            <a:endParaRPr lang="en-US" dirty="0"/>
          </a:p>
          <a:p>
            <a:r>
              <a:rPr lang="en-US" dirty="0"/>
              <a:t>~ 12% greater green house gas emission than oil extraction</a:t>
            </a:r>
          </a:p>
        </p:txBody>
      </p:sp>
      <p:sp>
        <p:nvSpPr>
          <p:cNvPr id="4" name="Slide Number Placeholder 3"/>
          <p:cNvSpPr>
            <a:spLocks noGrp="1"/>
          </p:cNvSpPr>
          <p:nvPr>
            <p:ph type="sldNum" sz="quarter" idx="5"/>
          </p:nvPr>
        </p:nvSpPr>
        <p:spPr/>
        <p:txBody>
          <a:bodyPr/>
          <a:lstStyle/>
          <a:p>
            <a:fld id="{9C42C253-53D3-FB4E-9DCC-6718E2549B1F}" type="slidenum">
              <a:rPr lang="en-US" smtClean="0"/>
              <a:pPr/>
              <a:t>15</a:t>
            </a:fld>
            <a:endParaRPr lang="en-US"/>
          </a:p>
        </p:txBody>
      </p:sp>
    </p:spTree>
    <p:extLst>
      <p:ext uri="{BB962C8B-B14F-4D97-AF65-F5344CB8AC3E}">
        <p14:creationId xmlns:p14="http://schemas.microsoft.com/office/powerpoint/2010/main" val="3016503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Mining, then processing (pyrolysis) to obtain shale oil</a:t>
            </a:r>
          </a:p>
          <a:p>
            <a:endParaRPr lang="en-US" dirty="0"/>
          </a:p>
          <a:p>
            <a:r>
              <a:rPr lang="en-US" dirty="0"/>
              <a:t>similar to available conventional oil, but require lots of land use </a:t>
            </a:r>
          </a:p>
        </p:txBody>
      </p:sp>
      <p:sp>
        <p:nvSpPr>
          <p:cNvPr id="4" name="Slide Number Placeholder 3"/>
          <p:cNvSpPr>
            <a:spLocks noGrp="1"/>
          </p:cNvSpPr>
          <p:nvPr>
            <p:ph type="sldNum" sz="quarter" idx="5"/>
          </p:nvPr>
        </p:nvSpPr>
        <p:spPr/>
        <p:txBody>
          <a:bodyPr/>
          <a:lstStyle/>
          <a:p>
            <a:fld id="{9C42C253-53D3-FB4E-9DCC-6718E2549B1F}" type="slidenum">
              <a:rPr lang="en-US" smtClean="0"/>
              <a:pPr/>
              <a:t>16</a:t>
            </a:fld>
            <a:endParaRPr lang="en-US"/>
          </a:p>
        </p:txBody>
      </p:sp>
    </p:spTree>
    <p:extLst>
      <p:ext uri="{BB962C8B-B14F-4D97-AF65-F5344CB8AC3E}">
        <p14:creationId xmlns:p14="http://schemas.microsoft.com/office/powerpoint/2010/main" val="146914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zj</a:t>
            </a:r>
            <a:r>
              <a:rPr lang="en-US" dirty="0"/>
              <a:t> = 10^1’’’’’’’</a:t>
            </a:r>
          </a:p>
          <a:p>
            <a:r>
              <a:rPr lang="en-US" dirty="0"/>
              <a:t>2 ]]</a:t>
            </a:r>
          </a:p>
          <a:p>
            <a:endParaRPr lang="en-US" dirty="0"/>
          </a:p>
          <a:p>
            <a:r>
              <a:rPr lang="en-US" dirty="0"/>
              <a:t>[‘</a:t>
            </a:r>
          </a:p>
        </p:txBody>
      </p:sp>
      <p:sp>
        <p:nvSpPr>
          <p:cNvPr id="4" name="Slide Number Placeholder 3"/>
          <p:cNvSpPr>
            <a:spLocks noGrp="1"/>
          </p:cNvSpPr>
          <p:nvPr>
            <p:ph type="sldNum" sz="quarter" idx="5"/>
          </p:nvPr>
        </p:nvSpPr>
        <p:spPr/>
        <p:txBody>
          <a:bodyPr/>
          <a:lstStyle/>
          <a:p>
            <a:fld id="{9C42C253-53D3-FB4E-9DCC-6718E2549B1F}" type="slidenum">
              <a:rPr lang="en-US" smtClean="0"/>
              <a:pPr/>
              <a:t>18</a:t>
            </a:fld>
            <a:endParaRPr lang="en-US"/>
          </a:p>
        </p:txBody>
      </p:sp>
    </p:spTree>
    <p:extLst>
      <p:ext uri="{BB962C8B-B14F-4D97-AF65-F5344CB8AC3E}">
        <p14:creationId xmlns:p14="http://schemas.microsoft.com/office/powerpoint/2010/main" val="320480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CO2 emission per capita </a:t>
            </a:r>
          </a:p>
          <a:p>
            <a:r>
              <a:rPr lang="en-US" dirty="0"/>
              <a:t>5 ton CO2 per person per year for world; ~ 18 ton in us</a:t>
            </a:r>
          </a:p>
        </p:txBody>
      </p:sp>
      <p:sp>
        <p:nvSpPr>
          <p:cNvPr id="4" name="Slide Number Placeholder 3"/>
          <p:cNvSpPr>
            <a:spLocks noGrp="1"/>
          </p:cNvSpPr>
          <p:nvPr>
            <p:ph type="sldNum" sz="quarter" idx="5"/>
          </p:nvPr>
        </p:nvSpPr>
        <p:spPr/>
        <p:txBody>
          <a:bodyPr/>
          <a:lstStyle/>
          <a:p>
            <a:fld id="{9C42C253-53D3-FB4E-9DCC-6718E2549B1F}" type="slidenum">
              <a:rPr lang="en-US" smtClean="0"/>
              <a:pPr/>
              <a:t>21</a:t>
            </a:fld>
            <a:endParaRPr lang="en-US"/>
          </a:p>
        </p:txBody>
      </p:sp>
    </p:spTree>
    <p:extLst>
      <p:ext uri="{BB962C8B-B14F-4D97-AF65-F5344CB8AC3E}">
        <p14:creationId xmlns:p14="http://schemas.microsoft.com/office/powerpoint/2010/main" val="1669424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42C253-53D3-FB4E-9DCC-6718E2549B1F}" type="slidenum">
              <a:rPr lang="en-US" smtClean="0"/>
              <a:pPr/>
              <a:t>22</a:t>
            </a:fld>
            <a:endParaRPr lang="en-US"/>
          </a:p>
        </p:txBody>
      </p:sp>
    </p:spTree>
    <p:extLst>
      <p:ext uri="{BB962C8B-B14F-4D97-AF65-F5344CB8AC3E}">
        <p14:creationId xmlns:p14="http://schemas.microsoft.com/office/powerpoint/2010/main" val="20561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 without o2</a:t>
            </a:r>
          </a:p>
          <a:p>
            <a:r>
              <a:rPr lang="en-US" dirty="0"/>
              <a:t>Char == used for steel production</a:t>
            </a:r>
          </a:p>
        </p:txBody>
      </p:sp>
      <p:sp>
        <p:nvSpPr>
          <p:cNvPr id="4" name="Slide Number Placeholder 3"/>
          <p:cNvSpPr>
            <a:spLocks noGrp="1"/>
          </p:cNvSpPr>
          <p:nvPr>
            <p:ph type="sldNum" sz="quarter" idx="5"/>
          </p:nvPr>
        </p:nvSpPr>
        <p:spPr/>
        <p:txBody>
          <a:bodyPr/>
          <a:lstStyle/>
          <a:p>
            <a:fld id="{9C42C253-53D3-FB4E-9DCC-6718E2549B1F}" type="slidenum">
              <a:rPr lang="en-US" smtClean="0"/>
              <a:pPr/>
              <a:t>23</a:t>
            </a:fld>
            <a:endParaRPr lang="en-US"/>
          </a:p>
        </p:txBody>
      </p:sp>
    </p:spTree>
    <p:extLst>
      <p:ext uri="{BB962C8B-B14F-4D97-AF65-F5344CB8AC3E}">
        <p14:creationId xmlns:p14="http://schemas.microsoft.com/office/powerpoint/2010/main" val="1055786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Hydrogenation process requires high temp and catalyst</a:t>
            </a:r>
          </a:p>
          <a:p>
            <a:r>
              <a:rPr lang="en-US" dirty="0"/>
              <a:t>Coal very deficient in H, carbon</a:t>
            </a:r>
          </a:p>
          <a:p>
            <a:endParaRPr lang="en-US" dirty="0"/>
          </a:p>
          <a:p>
            <a:r>
              <a:rPr lang="en-US" dirty="0"/>
              <a:t>Ethane C2H6</a:t>
            </a:r>
          </a:p>
          <a:p>
            <a:endParaRPr lang="en-US" dirty="0"/>
          </a:p>
          <a:p>
            <a:r>
              <a:rPr lang="en-US" dirty="0"/>
              <a:t>Process is highly centralized, can capture Carbon</a:t>
            </a:r>
          </a:p>
        </p:txBody>
      </p:sp>
      <p:sp>
        <p:nvSpPr>
          <p:cNvPr id="4" name="Slide Number Placeholder 3"/>
          <p:cNvSpPr>
            <a:spLocks noGrp="1"/>
          </p:cNvSpPr>
          <p:nvPr>
            <p:ph type="sldNum" sz="quarter" idx="5"/>
          </p:nvPr>
        </p:nvSpPr>
        <p:spPr/>
        <p:txBody>
          <a:bodyPr/>
          <a:lstStyle/>
          <a:p>
            <a:fld id="{9C42C253-53D3-FB4E-9DCC-6718E2549B1F}" type="slidenum">
              <a:rPr lang="en-US" smtClean="0"/>
              <a:pPr/>
              <a:t>24</a:t>
            </a:fld>
            <a:endParaRPr lang="en-US"/>
          </a:p>
        </p:txBody>
      </p:sp>
    </p:spTree>
    <p:extLst>
      <p:ext uri="{BB962C8B-B14F-4D97-AF65-F5344CB8AC3E}">
        <p14:creationId xmlns:p14="http://schemas.microsoft.com/office/powerpoint/2010/main" val="2679819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Blow through heated air/O2</a:t>
            </a:r>
          </a:p>
          <a:p>
            <a:endParaRPr lang="en-US" dirty="0"/>
          </a:p>
          <a:p>
            <a:r>
              <a:rPr lang="en-US" dirty="0"/>
              <a:t>O2 required separation</a:t>
            </a:r>
          </a:p>
          <a:p>
            <a:endParaRPr lang="en-US" dirty="0"/>
          </a:p>
          <a:p>
            <a:r>
              <a:rPr lang="en-US" dirty="0"/>
              <a:t>Syn gas: right amount of O2 and H2O; to get more H2: CO+H2O= CO2 and H2</a:t>
            </a:r>
          </a:p>
        </p:txBody>
      </p:sp>
      <p:sp>
        <p:nvSpPr>
          <p:cNvPr id="4" name="Slide Number Placeholder 3"/>
          <p:cNvSpPr>
            <a:spLocks noGrp="1"/>
          </p:cNvSpPr>
          <p:nvPr>
            <p:ph type="sldNum" sz="quarter" idx="5"/>
          </p:nvPr>
        </p:nvSpPr>
        <p:spPr/>
        <p:txBody>
          <a:bodyPr/>
          <a:lstStyle/>
          <a:p>
            <a:fld id="{9C42C253-53D3-FB4E-9DCC-6718E2549B1F}" type="slidenum">
              <a:rPr lang="en-US" smtClean="0"/>
              <a:pPr/>
              <a:t>25</a:t>
            </a:fld>
            <a:endParaRPr lang="en-US"/>
          </a:p>
        </p:txBody>
      </p:sp>
    </p:spTree>
    <p:extLst>
      <p:ext uri="{BB962C8B-B14F-4D97-AF65-F5344CB8AC3E}">
        <p14:creationId xmlns:p14="http://schemas.microsoft.com/office/powerpoint/2010/main" val="3212333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Liquid gas: Propane, butane</a:t>
            </a:r>
          </a:p>
          <a:p>
            <a:r>
              <a:rPr lang="en-US" dirty="0"/>
              <a:t>Naphtha: light hydrocarbon</a:t>
            </a:r>
          </a:p>
          <a:p>
            <a:r>
              <a:rPr lang="en-US" dirty="0"/>
              <a:t>Paraffin: lubricant</a:t>
            </a:r>
          </a:p>
          <a:p>
            <a:endParaRPr lang="en-US" dirty="0"/>
          </a:p>
          <a:p>
            <a:r>
              <a:rPr lang="en-US" dirty="0"/>
              <a:t>Cracking: typically refining process</a:t>
            </a:r>
          </a:p>
        </p:txBody>
      </p:sp>
      <p:sp>
        <p:nvSpPr>
          <p:cNvPr id="4" name="Slide Number Placeholder 3"/>
          <p:cNvSpPr>
            <a:spLocks noGrp="1"/>
          </p:cNvSpPr>
          <p:nvPr>
            <p:ph type="sldNum" sz="quarter" idx="5"/>
          </p:nvPr>
        </p:nvSpPr>
        <p:spPr/>
        <p:txBody>
          <a:bodyPr/>
          <a:lstStyle/>
          <a:p>
            <a:fld id="{9C42C253-53D3-FB4E-9DCC-6718E2549B1F}" type="slidenum">
              <a:rPr lang="en-US" smtClean="0"/>
              <a:pPr/>
              <a:t>26</a:t>
            </a:fld>
            <a:endParaRPr lang="en-US"/>
          </a:p>
        </p:txBody>
      </p:sp>
    </p:spTree>
    <p:extLst>
      <p:ext uri="{BB962C8B-B14F-4D97-AF65-F5344CB8AC3E}">
        <p14:creationId xmlns:p14="http://schemas.microsoft.com/office/powerpoint/2010/main" val="244105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the heating value, with higher content of carbon</a:t>
            </a:r>
          </a:p>
          <a:p>
            <a:r>
              <a:rPr lang="en-US" dirty="0"/>
              <a:t>SO2 </a:t>
            </a:r>
            <a:r>
              <a:rPr lang="en-US" dirty="0" err="1"/>
              <a:t>Nox</a:t>
            </a:r>
            <a:endParaRPr lang="en-US" dirty="0"/>
          </a:p>
          <a:p>
            <a:endParaRPr lang="en-US" dirty="0"/>
          </a:p>
        </p:txBody>
      </p:sp>
      <p:sp>
        <p:nvSpPr>
          <p:cNvPr id="4" name="Slide Number Placeholder 3"/>
          <p:cNvSpPr>
            <a:spLocks noGrp="1"/>
          </p:cNvSpPr>
          <p:nvPr>
            <p:ph type="sldNum" sz="quarter" idx="5"/>
          </p:nvPr>
        </p:nvSpPr>
        <p:spPr/>
        <p:txBody>
          <a:bodyPr/>
          <a:lstStyle/>
          <a:p>
            <a:fld id="{9C42C253-53D3-FB4E-9DCC-6718E2549B1F}" type="slidenum">
              <a:rPr lang="en-US" smtClean="0"/>
              <a:pPr/>
              <a:t>5</a:t>
            </a:fld>
            <a:endParaRPr lang="en-US"/>
          </a:p>
        </p:txBody>
      </p:sp>
    </p:spTree>
    <p:extLst>
      <p:ext uri="{BB962C8B-B14F-4D97-AF65-F5344CB8AC3E}">
        <p14:creationId xmlns:p14="http://schemas.microsoft.com/office/powerpoint/2010/main" val="2651210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Alkanes: Saturated hydrocarbons</a:t>
            </a:r>
          </a:p>
          <a:p>
            <a:endParaRPr lang="en-US" dirty="0"/>
          </a:p>
          <a:p>
            <a:endParaRPr lang="en-US" dirty="0"/>
          </a:p>
        </p:txBody>
      </p:sp>
      <p:sp>
        <p:nvSpPr>
          <p:cNvPr id="4" name="Slide Number Placeholder 3"/>
          <p:cNvSpPr>
            <a:spLocks noGrp="1"/>
          </p:cNvSpPr>
          <p:nvPr>
            <p:ph type="sldNum" sz="quarter" idx="5"/>
          </p:nvPr>
        </p:nvSpPr>
        <p:spPr/>
        <p:txBody>
          <a:bodyPr/>
          <a:lstStyle/>
          <a:p>
            <a:fld id="{9C42C253-53D3-FB4E-9DCC-6718E2549B1F}" type="slidenum">
              <a:rPr lang="en-US" smtClean="0"/>
              <a:pPr/>
              <a:t>27</a:t>
            </a:fld>
            <a:endParaRPr lang="en-US"/>
          </a:p>
        </p:txBody>
      </p:sp>
    </p:spTree>
    <p:extLst>
      <p:ext uri="{BB962C8B-B14F-4D97-AF65-F5344CB8AC3E}">
        <p14:creationId xmlns:p14="http://schemas.microsoft.com/office/powerpoint/2010/main" val="2794950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HV gas: reaction with CO2</a:t>
            </a:r>
          </a:p>
          <a:p>
            <a:endParaRPr lang="en-US" dirty="0"/>
          </a:p>
          <a:p>
            <a:r>
              <a:rPr lang="en-US" dirty="0"/>
              <a:t>Methanol: CH3OH</a:t>
            </a:r>
          </a:p>
        </p:txBody>
      </p:sp>
      <p:sp>
        <p:nvSpPr>
          <p:cNvPr id="4" name="Slide Number Placeholder 3"/>
          <p:cNvSpPr>
            <a:spLocks noGrp="1"/>
          </p:cNvSpPr>
          <p:nvPr>
            <p:ph type="sldNum" sz="quarter" idx="5"/>
          </p:nvPr>
        </p:nvSpPr>
        <p:spPr/>
        <p:txBody>
          <a:bodyPr/>
          <a:lstStyle/>
          <a:p>
            <a:fld id="{9C42C253-53D3-FB4E-9DCC-6718E2549B1F}" type="slidenum">
              <a:rPr lang="en-US" smtClean="0"/>
              <a:pPr/>
              <a:t>28</a:t>
            </a:fld>
            <a:endParaRPr lang="en-US"/>
          </a:p>
        </p:txBody>
      </p:sp>
    </p:spTree>
    <p:extLst>
      <p:ext uri="{BB962C8B-B14F-4D97-AF65-F5344CB8AC3E}">
        <p14:creationId xmlns:p14="http://schemas.microsoft.com/office/powerpoint/2010/main" val="1616025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4105E5FA-BBBA-AC44-B8E8-F39855404CB5}" type="slidenum">
              <a:rPr lang="en-US"/>
              <a:pPr/>
              <a:t>30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rPr>
              <a:t>Building: slower turn around</a:t>
            </a:r>
          </a:p>
          <a:p>
            <a:pPr eaLnBrk="1" hangingPunct="1"/>
            <a:endParaRPr lang="en-US" dirty="0">
              <a:latin typeface="Times New Roman" charset="0"/>
            </a:endParaRPr>
          </a:p>
          <a:p>
            <a:pPr eaLnBrk="1" hangingPunct="1"/>
            <a:r>
              <a:rPr lang="en-US" dirty="0">
                <a:latin typeface="Times New Roman" charset="0"/>
              </a:rPr>
              <a:t>Supply side: Combined cycle; co-generation</a:t>
            </a:r>
          </a:p>
          <a:p>
            <a:pPr eaLnBrk="1" hangingPunct="1"/>
            <a:endParaRPr lang="en-US" dirty="0">
              <a:latin typeface="Times New Roman" charset="0"/>
            </a:endParaRPr>
          </a:p>
          <a:p>
            <a:pPr eaLnBrk="1" hangingPunct="1"/>
            <a:r>
              <a:rPr lang="en-US" dirty="0">
                <a:latin typeface="Times New Roman" charset="0"/>
              </a:rPr>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pPr eaLnBrk="1" hangingPunct="1"/>
            <a:r>
              <a:rPr lang="en-US" dirty="0">
                <a:latin typeface="Times New Roman" charset="0"/>
              </a:rPr>
              <a:t> </a:t>
            </a:r>
          </a:p>
          <a:p>
            <a:pPr eaLnBrk="1" hangingPunct="1"/>
            <a:r>
              <a:rPr lang="en-US" dirty="0">
                <a:latin typeface="Times New Roman" charset="0"/>
              </a:rPr>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pPr eaLnBrk="1" hangingPunct="1"/>
            <a:endParaRPr lang="en-US" dirty="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2871A9AF-2A23-F340-9B8F-54BBA2DE1025}" type="slidenum">
              <a:rPr lang="en-US"/>
              <a:pPr/>
              <a:t>31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rPr>
              <a:t>Prior to combustion: to synthetic fuel, higher H/C ratio</a:t>
            </a:r>
          </a:p>
          <a:p>
            <a:pPr eaLnBrk="1" hangingPunct="1"/>
            <a:endParaRPr lang="en-US" dirty="0">
              <a:latin typeface="Times New Roman" charset="0"/>
            </a:endParaRPr>
          </a:p>
          <a:p>
            <a:pPr eaLnBrk="1" hangingPunct="1"/>
            <a:r>
              <a:rPr lang="en-US" dirty="0">
                <a:latin typeface="Times New Roman" charset="0"/>
              </a:rPr>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pPr eaLnBrk="1" hangingPunct="1"/>
            <a:r>
              <a:rPr lang="en-US" dirty="0">
                <a:latin typeface="Times New Roman" charset="0"/>
              </a:rPr>
              <a:t> </a:t>
            </a:r>
          </a:p>
          <a:p>
            <a:pPr eaLnBrk="1" hangingPunct="1"/>
            <a:r>
              <a:rPr lang="en-US" dirty="0">
                <a:latin typeface="Times New Roman" charset="0"/>
              </a:rPr>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pPr eaLnBrk="1" hangingPunct="1"/>
            <a:endParaRPr lang="en-US" dirty="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2871A9AF-2A23-F340-9B8F-54BBA2DE1025}" type="slidenum">
              <a:rPr lang="en-US"/>
              <a:pPr/>
              <a:t>32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pPr eaLnBrk="1" hangingPunct="1"/>
            <a:r>
              <a:rPr lang="en-US">
                <a:latin typeface="Times New Roman" charset="0"/>
              </a:rPr>
              <a:t> </a:t>
            </a:r>
          </a:p>
          <a:p>
            <a:pPr eaLnBrk="1" hangingPunct="1"/>
            <a:r>
              <a:rPr lang="en-US">
                <a:latin typeface="Times New Roman" charset="0"/>
              </a:rPr>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pPr eaLnBrk="1" hangingPunct="1"/>
            <a:endParaRPr lang="en-US">
              <a:latin typeface="Times New Roman" charset="0"/>
            </a:endParaRPr>
          </a:p>
        </p:txBody>
      </p:sp>
    </p:spTree>
    <p:extLst>
      <p:ext uri="{BB962C8B-B14F-4D97-AF65-F5344CB8AC3E}">
        <p14:creationId xmlns:p14="http://schemas.microsoft.com/office/powerpoint/2010/main" val="386398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DDE6CD8D-EA84-0F41-B495-E71FD2F2D228}" type="slidenum">
              <a:rPr lang="en-US"/>
              <a:pPr/>
              <a:t>33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dirty="0">
                <a:latin typeface="Times New Roman" charset="0"/>
              </a:rPr>
              <a:t>Before injection; or exhaust reaction</a:t>
            </a:r>
          </a:p>
          <a:p>
            <a:pPr eaLnBrk="1" hangingPunct="1">
              <a:lnSpc>
                <a:spcPct val="80000"/>
              </a:lnSpc>
            </a:pPr>
            <a:endParaRPr lang="en-US" sz="800" b="1" dirty="0">
              <a:latin typeface="Times New Roman" charset="0"/>
            </a:endParaRPr>
          </a:p>
          <a:p>
            <a:pPr eaLnBrk="1" hangingPunct="1">
              <a:lnSpc>
                <a:spcPct val="80000"/>
              </a:lnSpc>
            </a:pPr>
            <a:r>
              <a:rPr lang="en-US" sz="800" b="1" dirty="0">
                <a:latin typeface="Times New Roman" charset="0"/>
              </a:rPr>
              <a:t>25% energy penalty in separation and storage</a:t>
            </a:r>
          </a:p>
          <a:p>
            <a:pPr eaLnBrk="1" hangingPunct="1">
              <a:lnSpc>
                <a:spcPct val="80000"/>
              </a:lnSpc>
            </a:pPr>
            <a:endParaRPr lang="en-US" sz="800" b="1" dirty="0">
              <a:latin typeface="Times New Roman" charset="0"/>
            </a:endParaRPr>
          </a:p>
          <a:p>
            <a:pPr eaLnBrk="1" hangingPunct="1">
              <a:lnSpc>
                <a:spcPct val="80000"/>
              </a:lnSpc>
            </a:pPr>
            <a:r>
              <a:rPr lang="en-US" sz="800" b="1" dirty="0">
                <a:latin typeface="Times New Roman" charset="0"/>
              </a:rPr>
              <a:t>Carbon Capture Research</a:t>
            </a:r>
          </a:p>
          <a:p>
            <a:pPr eaLnBrk="1" hangingPunct="1">
              <a:lnSpc>
                <a:spcPct val="80000"/>
              </a:lnSpc>
            </a:pPr>
            <a:r>
              <a:rPr lang="en-US" sz="800" dirty="0">
                <a:latin typeface="Times New Roman" charset="0"/>
              </a:rPr>
              <a:t>  </a:t>
            </a:r>
          </a:p>
          <a:p>
            <a:pPr eaLnBrk="1" hangingPunct="1">
              <a:lnSpc>
                <a:spcPct val="80000"/>
              </a:lnSpc>
            </a:pPr>
            <a:r>
              <a:rPr lang="en-US" sz="800" dirty="0">
                <a:latin typeface="Times New Roman" charset="0"/>
              </a:rPr>
              <a:t>Before carbon dioxide (CO2) gas can be sequestered from power plants and other point sources, it must be captured as a relatively pure gas. On a mass basis, CO2 is the 19th largest commodity chemical in the United States, and CO2 is routinely separated and captured as a by-product from industrial processes such as synthetic ammonia production, H2 production, and limestone calcination.</a:t>
            </a:r>
          </a:p>
          <a:p>
            <a:pPr eaLnBrk="1" hangingPunct="1">
              <a:lnSpc>
                <a:spcPct val="80000"/>
              </a:lnSpc>
            </a:pPr>
            <a:r>
              <a:rPr lang="en-US" sz="800" dirty="0">
                <a:latin typeface="Times New Roman" charset="0"/>
              </a:rPr>
              <a:t>Existing capture technologies, however, are not cost-effective when considered in the context of sequestering CO2 from power plants. Most power plants and other large point sources use air-fired combustors, a process that exhausts CO2 diluted with nitrogen. Flue gas from coal-fired power plants contains 10-12 percent CO2 by volume, while flue gas from natural gas combined cycle plants contains only 3-6 percent CO2. For effective carbon sequestration, the CO2 in these exhaust gases must be separated and concentrated.</a:t>
            </a:r>
          </a:p>
          <a:p>
            <a:pPr eaLnBrk="1" hangingPunct="1">
              <a:lnSpc>
                <a:spcPct val="80000"/>
              </a:lnSpc>
            </a:pPr>
            <a:r>
              <a:rPr lang="en-US" sz="800" dirty="0">
                <a:latin typeface="Times New Roman" charset="0"/>
              </a:rPr>
              <a:t>CO2 is currently recovered from combustion exhaust by using amine absorbers and cryogenic coolers. The cost of CO2 capture using current technology, however, is on the order of $150 per ton of carbon - much too high for carbon emissions reduction applications. Analysis performed by SFA Pacific, Inc. indicates that adding existing technologies for CO2 capture to an electricity generation process could increase the cost of electricity by 2.5 cents to 4 cents/kWh depending on the type of process.</a:t>
            </a:r>
          </a:p>
          <a:p>
            <a:pPr eaLnBrk="1" hangingPunct="1">
              <a:lnSpc>
                <a:spcPct val="80000"/>
              </a:lnSpc>
            </a:pPr>
            <a:r>
              <a:rPr lang="en-US" sz="800" dirty="0">
                <a:latin typeface="Times New Roman" charset="0"/>
              </a:rPr>
              <a:t>Furthermore, carbon dioxide capture is generally estimated to represent three-fourths of the total cost of a carbon capture, storage, transport, and sequestration system.</a:t>
            </a:r>
          </a:p>
          <a:p>
            <a:pPr eaLnBrk="1" hangingPunct="1">
              <a:lnSpc>
                <a:spcPct val="80000"/>
              </a:lnSpc>
            </a:pPr>
            <a:r>
              <a:rPr lang="en-US" sz="800" dirty="0">
                <a:latin typeface="Times New Roman" charset="0"/>
              </a:rPr>
              <a:t>The program is pursuing evolutionary improvements in existing CO2 capture systems and also exploring revolutionary new capture and sequestration concepts. The most likely options currently identifiable for CO2 separation and capture include:</a:t>
            </a:r>
          </a:p>
          <a:p>
            <a:pPr eaLnBrk="1" hangingPunct="1">
              <a:lnSpc>
                <a:spcPct val="80000"/>
              </a:lnSpc>
            </a:pPr>
            <a:r>
              <a:rPr lang="en-US" sz="800" dirty="0">
                <a:latin typeface="Times New Roman" charset="0"/>
              </a:rPr>
              <a:t>Absorption (chemical and physical) </a:t>
            </a:r>
          </a:p>
          <a:p>
            <a:pPr eaLnBrk="1" hangingPunct="1">
              <a:lnSpc>
                <a:spcPct val="80000"/>
              </a:lnSpc>
            </a:pPr>
            <a:r>
              <a:rPr lang="en-US" sz="800" dirty="0">
                <a:latin typeface="Times New Roman" charset="0"/>
              </a:rPr>
              <a:t>Adsorption (physical and chemical) </a:t>
            </a:r>
          </a:p>
          <a:p>
            <a:pPr eaLnBrk="1" hangingPunct="1">
              <a:lnSpc>
                <a:spcPct val="80000"/>
              </a:lnSpc>
            </a:pPr>
            <a:r>
              <a:rPr lang="en-US" sz="800" dirty="0">
                <a:latin typeface="Times New Roman" charset="0"/>
              </a:rPr>
              <a:t>Low-temperature distillation </a:t>
            </a:r>
          </a:p>
          <a:p>
            <a:pPr eaLnBrk="1" hangingPunct="1">
              <a:lnSpc>
                <a:spcPct val="80000"/>
              </a:lnSpc>
            </a:pPr>
            <a:r>
              <a:rPr lang="en-US" sz="800" dirty="0">
                <a:latin typeface="Times New Roman" charset="0"/>
              </a:rPr>
              <a:t>Gas separation membranes </a:t>
            </a:r>
          </a:p>
          <a:p>
            <a:pPr eaLnBrk="1" hangingPunct="1">
              <a:lnSpc>
                <a:spcPct val="80000"/>
              </a:lnSpc>
            </a:pPr>
            <a:r>
              <a:rPr lang="en-US" sz="800" dirty="0">
                <a:latin typeface="Times New Roman" charset="0"/>
              </a:rPr>
              <a:t>Mineralization and biomineralization </a:t>
            </a:r>
          </a:p>
          <a:p>
            <a:pPr eaLnBrk="1" hangingPunct="1">
              <a:lnSpc>
                <a:spcPct val="80000"/>
              </a:lnSpc>
            </a:pPr>
            <a:r>
              <a:rPr lang="en-US" sz="800" dirty="0">
                <a:latin typeface="Times New Roman" charset="0"/>
              </a:rPr>
              <a:t>Opportunities for significant cost reductions exist since very little R&amp;D has been devoted to CO2 capture and separation technologies. Several innovative schemes have been proposed that could significantly reduce CO2 capture costs, compared to conventional processes. "One box" concepts that combine CO2 capture with reduction of criteria pollutant emissions are being explored as well.</a:t>
            </a:r>
          </a:p>
          <a:p>
            <a:pPr eaLnBrk="1" hangingPunct="1">
              <a:lnSpc>
                <a:spcPct val="80000"/>
              </a:lnSpc>
            </a:pPr>
            <a:r>
              <a:rPr lang="en-US" sz="800" dirty="0">
                <a:latin typeface="Times New Roman" charset="0"/>
              </a:rPr>
              <a:t>Examples of activities for this program element include:</a:t>
            </a:r>
          </a:p>
          <a:p>
            <a:pPr eaLnBrk="1" hangingPunct="1">
              <a:lnSpc>
                <a:spcPct val="80000"/>
              </a:lnSpc>
            </a:pPr>
            <a:r>
              <a:rPr lang="en-US" sz="800" dirty="0">
                <a:latin typeface="Times New Roman" charset="0"/>
              </a:rPr>
              <a:t>Research on revolutionary improvements in CO2 separation and capture technologies </a:t>
            </a:r>
          </a:p>
          <a:p>
            <a:pPr lvl="1" eaLnBrk="1" hangingPunct="1">
              <a:lnSpc>
                <a:spcPct val="80000"/>
              </a:lnSpc>
            </a:pPr>
            <a:r>
              <a:rPr lang="en-US" sz="800" dirty="0">
                <a:latin typeface="Times New Roman" charset="0"/>
              </a:rPr>
              <a:t>new materials (e.g., physical and chemical absorbents, carbon fiber molecular sieves, polymeric membranes); </a:t>
            </a:r>
          </a:p>
          <a:p>
            <a:pPr lvl="1" eaLnBrk="1" hangingPunct="1">
              <a:lnSpc>
                <a:spcPct val="80000"/>
              </a:lnSpc>
            </a:pPr>
            <a:r>
              <a:rPr lang="en-US" sz="800" dirty="0">
                <a:latin typeface="Times New Roman" charset="0"/>
              </a:rPr>
              <a:t>micro-channel processing units with rapid kinetics; </a:t>
            </a:r>
          </a:p>
          <a:p>
            <a:pPr lvl="1" eaLnBrk="1" hangingPunct="1">
              <a:lnSpc>
                <a:spcPct val="80000"/>
              </a:lnSpc>
            </a:pPr>
            <a:r>
              <a:rPr lang="en-US" sz="800" dirty="0">
                <a:latin typeface="Times New Roman" charset="0"/>
              </a:rPr>
              <a:t>CO2 hydrate formation and separation processes; </a:t>
            </a:r>
          </a:p>
          <a:p>
            <a:pPr lvl="1" eaLnBrk="1" hangingPunct="1">
              <a:lnSpc>
                <a:spcPct val="80000"/>
              </a:lnSpc>
            </a:pPr>
            <a:r>
              <a:rPr lang="en-US" sz="800" dirty="0">
                <a:latin typeface="Times New Roman" charset="0"/>
              </a:rPr>
              <a:t>oxygen-enhanced combustion approaches; </a:t>
            </a:r>
          </a:p>
          <a:p>
            <a:pPr eaLnBrk="1" hangingPunct="1">
              <a:lnSpc>
                <a:spcPct val="80000"/>
              </a:lnSpc>
            </a:pPr>
            <a:r>
              <a:rPr lang="en-US" sz="800" dirty="0">
                <a:latin typeface="Times New Roman" charset="0"/>
              </a:rPr>
              <a:t>Development of retrofittable CO2 reduction and capture options for existing large point sources of CO2 emissions such as electricity generation units, petroleum refineries, and cement and lime production facilities; </a:t>
            </a:r>
          </a:p>
          <a:p>
            <a:pPr eaLnBrk="1" hangingPunct="1">
              <a:lnSpc>
                <a:spcPct val="80000"/>
              </a:lnSpc>
            </a:pPr>
            <a:r>
              <a:rPr lang="en-US" sz="800" dirty="0">
                <a:latin typeface="Times New Roman" charset="0"/>
              </a:rPr>
              <a:t>Integration of CO2 capture with advanced power cycles and technologies and with environmental control technologies for criteria pollutants.</a:t>
            </a:r>
          </a:p>
          <a:p>
            <a:pPr eaLnBrk="1" hangingPunct="1">
              <a:lnSpc>
                <a:spcPct val="80000"/>
              </a:lnSpc>
            </a:pPr>
            <a:endParaRPr lang="en-US" sz="800" dirty="0">
              <a:latin typeface="Times New Roman" charset="0"/>
            </a:endParaRPr>
          </a:p>
          <a:p>
            <a:pPr eaLnBrk="1" hangingPunct="1">
              <a:lnSpc>
                <a:spcPct val="80000"/>
              </a:lnSpc>
            </a:pPr>
            <a:r>
              <a:rPr lang="en-US" sz="800" dirty="0">
                <a:latin typeface="Times New Roman" charset="0"/>
              </a:rPr>
              <a:t>http://</a:t>
            </a:r>
            <a:r>
              <a:rPr lang="en-US" sz="800" dirty="0" err="1">
                <a:latin typeface="Times New Roman" charset="0"/>
              </a:rPr>
              <a:t>www.fossil.energy.gov</a:t>
            </a:r>
            <a:r>
              <a:rPr lang="en-US" sz="800" dirty="0">
                <a:latin typeface="Times New Roman" charset="0"/>
              </a:rPr>
              <a:t>/programs/sequestration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16643FF9-C6F8-8246-B375-3CB78E748348}" type="slidenum">
              <a:rPr lang="en-US"/>
              <a:pPr/>
              <a:t>34</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a:latin typeface="Times New Roman" charset="0"/>
              </a:rPr>
              <a:t>Carbon Capture Research</a:t>
            </a:r>
          </a:p>
          <a:p>
            <a:pPr eaLnBrk="1" hangingPunct="1">
              <a:lnSpc>
                <a:spcPct val="80000"/>
              </a:lnSpc>
            </a:pPr>
            <a:r>
              <a:rPr lang="en-US" sz="800">
                <a:latin typeface="Times New Roman" charset="0"/>
              </a:rPr>
              <a:t>  </a:t>
            </a:r>
          </a:p>
          <a:p>
            <a:pPr eaLnBrk="1" hangingPunct="1">
              <a:lnSpc>
                <a:spcPct val="80000"/>
              </a:lnSpc>
            </a:pPr>
            <a:r>
              <a:rPr lang="en-US" sz="800">
                <a:latin typeface="Times New Roman" charset="0"/>
              </a:rPr>
              <a:t>Before carbon dioxide (CO2) gas can be sequestered from power plants and other point sources, it must be captured as a relatively pure gas. On a mass basis, CO2 is the 19th largest commodity chemical in the United States, and CO2 is routinely separated and captured as a by-product from industrial processes such as synthetic ammonia production, H2 production, and limestone calcination.</a:t>
            </a:r>
          </a:p>
          <a:p>
            <a:pPr eaLnBrk="1" hangingPunct="1">
              <a:lnSpc>
                <a:spcPct val="80000"/>
              </a:lnSpc>
            </a:pPr>
            <a:r>
              <a:rPr lang="en-US" sz="800">
                <a:latin typeface="Times New Roman" charset="0"/>
              </a:rPr>
              <a:t>Existing capture technologies, however, are not cost-effective when considered in the context of sequestering CO2 from power plants. Most power plants and other large point sources use air-fired combustors, a process that exhausts CO2 diluted with nitrogen. Flue gas from coal-fired power plants contains 10-12 percent CO2 by volume, while flue gas from natural gas combined cycle plants contains only 3-6 percent CO2. For effective carbon sequestration, the CO2 in these exhaust gases must be separated and concentrated.</a:t>
            </a:r>
          </a:p>
          <a:p>
            <a:pPr eaLnBrk="1" hangingPunct="1">
              <a:lnSpc>
                <a:spcPct val="80000"/>
              </a:lnSpc>
            </a:pPr>
            <a:r>
              <a:rPr lang="en-US" sz="800">
                <a:latin typeface="Times New Roman" charset="0"/>
              </a:rPr>
              <a:t>CO2 is currently recovered from combustion exhaust by using amine absorbers and cryogenic coolers. The cost of CO2 capture using current technology, however, is on the order of $150 per ton of carbon - much too high for carbon emissions reduction applications. Analysis performed by SFA Pacific, Inc. indicates that adding existing technologies for CO2 capture to an electricity generation process could increase the cost of electricity by 2.5 cents to 4 cents/kWh depending on the type of process.</a:t>
            </a:r>
          </a:p>
          <a:p>
            <a:pPr eaLnBrk="1" hangingPunct="1">
              <a:lnSpc>
                <a:spcPct val="80000"/>
              </a:lnSpc>
            </a:pPr>
            <a:r>
              <a:rPr lang="en-US" sz="800">
                <a:latin typeface="Times New Roman" charset="0"/>
              </a:rPr>
              <a:t>Furthermore, carbon dioxide capture is generally estimated to represent three-fourths of the total cost of a carbon capture, storage, transport, and sequestration system.</a:t>
            </a:r>
          </a:p>
          <a:p>
            <a:pPr eaLnBrk="1" hangingPunct="1">
              <a:lnSpc>
                <a:spcPct val="80000"/>
              </a:lnSpc>
            </a:pPr>
            <a:r>
              <a:rPr lang="en-US" sz="800">
                <a:latin typeface="Times New Roman" charset="0"/>
              </a:rPr>
              <a:t>The program is pursuing evolutionary improvements in existing CO2 capture systems and also exploring revolutionary new capture and sequestration concepts. The most likely options currently identifiable for CO2 separation and capture include:</a:t>
            </a:r>
          </a:p>
          <a:p>
            <a:pPr eaLnBrk="1" hangingPunct="1">
              <a:lnSpc>
                <a:spcPct val="80000"/>
              </a:lnSpc>
            </a:pPr>
            <a:r>
              <a:rPr lang="en-US" sz="800">
                <a:latin typeface="Times New Roman" charset="0"/>
              </a:rPr>
              <a:t>Absorption (chemical and physical) </a:t>
            </a:r>
          </a:p>
          <a:p>
            <a:pPr eaLnBrk="1" hangingPunct="1">
              <a:lnSpc>
                <a:spcPct val="80000"/>
              </a:lnSpc>
            </a:pPr>
            <a:r>
              <a:rPr lang="en-US" sz="800">
                <a:latin typeface="Times New Roman" charset="0"/>
              </a:rPr>
              <a:t>Adsorption (physical and chemical) </a:t>
            </a:r>
          </a:p>
          <a:p>
            <a:pPr eaLnBrk="1" hangingPunct="1">
              <a:lnSpc>
                <a:spcPct val="80000"/>
              </a:lnSpc>
            </a:pPr>
            <a:r>
              <a:rPr lang="en-US" sz="800">
                <a:latin typeface="Times New Roman" charset="0"/>
              </a:rPr>
              <a:t>Low-temperature distillation </a:t>
            </a:r>
          </a:p>
          <a:p>
            <a:pPr eaLnBrk="1" hangingPunct="1">
              <a:lnSpc>
                <a:spcPct val="80000"/>
              </a:lnSpc>
            </a:pPr>
            <a:r>
              <a:rPr lang="en-US" sz="800">
                <a:latin typeface="Times New Roman" charset="0"/>
              </a:rPr>
              <a:t>Gas separation membranes </a:t>
            </a:r>
          </a:p>
          <a:p>
            <a:pPr eaLnBrk="1" hangingPunct="1">
              <a:lnSpc>
                <a:spcPct val="80000"/>
              </a:lnSpc>
            </a:pPr>
            <a:r>
              <a:rPr lang="en-US" sz="800">
                <a:latin typeface="Times New Roman" charset="0"/>
              </a:rPr>
              <a:t>Mineralization and biomineralization </a:t>
            </a:r>
          </a:p>
          <a:p>
            <a:pPr eaLnBrk="1" hangingPunct="1">
              <a:lnSpc>
                <a:spcPct val="80000"/>
              </a:lnSpc>
            </a:pPr>
            <a:r>
              <a:rPr lang="en-US" sz="800">
                <a:latin typeface="Times New Roman" charset="0"/>
              </a:rPr>
              <a:t>Opportunities for significant cost reductions exist since very little R&amp;D has been devoted to CO2 capture and separation technologies. Several innovative schemes have been proposed that could significantly reduce CO2 capture costs, compared to conventional processes. "One box" concepts that combine CO2 capture with reduction of criteria pollutant emissions are being explored as well.</a:t>
            </a:r>
          </a:p>
          <a:p>
            <a:pPr eaLnBrk="1" hangingPunct="1">
              <a:lnSpc>
                <a:spcPct val="80000"/>
              </a:lnSpc>
            </a:pPr>
            <a:r>
              <a:rPr lang="en-US" sz="800">
                <a:latin typeface="Times New Roman" charset="0"/>
              </a:rPr>
              <a:t>Examples of activities for this program element include:</a:t>
            </a:r>
          </a:p>
          <a:p>
            <a:pPr eaLnBrk="1" hangingPunct="1">
              <a:lnSpc>
                <a:spcPct val="80000"/>
              </a:lnSpc>
            </a:pPr>
            <a:r>
              <a:rPr lang="en-US" sz="800">
                <a:latin typeface="Times New Roman" charset="0"/>
              </a:rPr>
              <a:t>Research on revolutionary improvements in CO2 separation and capture technologies </a:t>
            </a:r>
          </a:p>
          <a:p>
            <a:pPr lvl="1" eaLnBrk="1" hangingPunct="1">
              <a:lnSpc>
                <a:spcPct val="80000"/>
              </a:lnSpc>
            </a:pPr>
            <a:r>
              <a:rPr lang="en-US" sz="800">
                <a:latin typeface="Times New Roman" charset="0"/>
              </a:rPr>
              <a:t>new materials (e.g., physical and chemical absorbents, carbon fiber molecular sieves, polymeric membranes); </a:t>
            </a:r>
          </a:p>
          <a:p>
            <a:pPr lvl="1" eaLnBrk="1" hangingPunct="1">
              <a:lnSpc>
                <a:spcPct val="80000"/>
              </a:lnSpc>
            </a:pPr>
            <a:r>
              <a:rPr lang="en-US" sz="800">
                <a:latin typeface="Times New Roman" charset="0"/>
              </a:rPr>
              <a:t>micro-channel processing units with rapid kinetics; </a:t>
            </a:r>
          </a:p>
          <a:p>
            <a:pPr lvl="1" eaLnBrk="1" hangingPunct="1">
              <a:lnSpc>
                <a:spcPct val="80000"/>
              </a:lnSpc>
            </a:pPr>
            <a:r>
              <a:rPr lang="en-US" sz="800">
                <a:latin typeface="Times New Roman" charset="0"/>
              </a:rPr>
              <a:t>CO2 hydrate formation and separation processes; </a:t>
            </a:r>
          </a:p>
          <a:p>
            <a:pPr lvl="1" eaLnBrk="1" hangingPunct="1">
              <a:lnSpc>
                <a:spcPct val="80000"/>
              </a:lnSpc>
            </a:pPr>
            <a:r>
              <a:rPr lang="en-US" sz="800">
                <a:latin typeface="Times New Roman" charset="0"/>
              </a:rPr>
              <a:t>oxygen-enhanced combustion approaches; </a:t>
            </a:r>
          </a:p>
          <a:p>
            <a:pPr eaLnBrk="1" hangingPunct="1">
              <a:lnSpc>
                <a:spcPct val="80000"/>
              </a:lnSpc>
            </a:pPr>
            <a:r>
              <a:rPr lang="en-US" sz="800">
                <a:latin typeface="Times New Roman" charset="0"/>
              </a:rPr>
              <a:t>Development of retrofittable CO2 reduction and capture options for existing large point sources of CO2 emissions such as electricity generation units, petroleum refineries, and cement and lime production facilities; </a:t>
            </a:r>
          </a:p>
          <a:p>
            <a:pPr eaLnBrk="1" hangingPunct="1">
              <a:lnSpc>
                <a:spcPct val="80000"/>
              </a:lnSpc>
            </a:pPr>
            <a:r>
              <a:rPr lang="en-US" sz="800">
                <a:latin typeface="Times New Roman" charset="0"/>
              </a:rPr>
              <a:t>Integration of CO2 capture with advanced power cycles and technologies and with environmental control technologies for criteria pollutants.</a:t>
            </a:r>
          </a:p>
          <a:p>
            <a:pPr eaLnBrk="1" hangingPunct="1">
              <a:lnSpc>
                <a:spcPct val="80000"/>
              </a:lnSpc>
            </a:pPr>
            <a:endParaRPr lang="en-US" sz="800">
              <a:latin typeface="Times New Roman" charset="0"/>
            </a:endParaRPr>
          </a:p>
          <a:p>
            <a:pPr eaLnBrk="1" hangingPunct="1">
              <a:lnSpc>
                <a:spcPct val="80000"/>
              </a:lnSpc>
            </a:pPr>
            <a:r>
              <a:rPr lang="en-US" sz="800">
                <a:latin typeface="Times New Roman" charset="0"/>
              </a:rPr>
              <a:t>http://www.fossil.energy.gov/programs/sequestration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A5F3BA47-D118-8348-B0B2-06611E9D8624}" type="slidenum">
              <a:rPr lang="en-US"/>
              <a:pPr/>
              <a:t>35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dirty="0">
                <a:latin typeface="Times New Roman" charset="0"/>
              </a:rPr>
              <a:t>Absorption: chemical</a:t>
            </a:r>
          </a:p>
          <a:p>
            <a:pPr eaLnBrk="1" hangingPunct="1">
              <a:lnSpc>
                <a:spcPct val="80000"/>
              </a:lnSpc>
            </a:pPr>
            <a:endParaRPr lang="en-US" sz="800" b="1" dirty="0">
              <a:latin typeface="Times New Roman" charset="0"/>
            </a:endParaRPr>
          </a:p>
          <a:p>
            <a:pPr eaLnBrk="1" hangingPunct="1">
              <a:lnSpc>
                <a:spcPct val="80000"/>
              </a:lnSpc>
            </a:pPr>
            <a:r>
              <a:rPr lang="en-US" sz="800" b="1" dirty="0">
                <a:latin typeface="Times New Roman" charset="0"/>
              </a:rPr>
              <a:t>Adsorption: physical, trap in pores; zeolite</a:t>
            </a:r>
          </a:p>
          <a:p>
            <a:pPr eaLnBrk="1" hangingPunct="1">
              <a:lnSpc>
                <a:spcPct val="80000"/>
              </a:lnSpc>
            </a:pPr>
            <a:endParaRPr lang="en-US" sz="800" b="1" dirty="0">
              <a:latin typeface="Times New Roman" charset="0"/>
            </a:endParaRPr>
          </a:p>
          <a:p>
            <a:pPr eaLnBrk="1" hangingPunct="1">
              <a:lnSpc>
                <a:spcPct val="80000"/>
              </a:lnSpc>
            </a:pPr>
            <a:r>
              <a:rPr lang="en-US" sz="800" b="1" dirty="0" err="1">
                <a:latin typeface="Times New Roman" charset="0"/>
              </a:rPr>
              <a:t>Cyrogenics</a:t>
            </a:r>
            <a:endParaRPr lang="en-US" sz="800" b="1" dirty="0">
              <a:latin typeface="Times New Roman" charset="0"/>
            </a:endParaRPr>
          </a:p>
          <a:p>
            <a:pPr eaLnBrk="1" hangingPunct="1">
              <a:lnSpc>
                <a:spcPct val="80000"/>
              </a:lnSpc>
            </a:pPr>
            <a:endParaRPr lang="en-US" sz="800" b="1" dirty="0">
              <a:latin typeface="Times New Roman" charset="0"/>
            </a:endParaRPr>
          </a:p>
          <a:p>
            <a:pPr eaLnBrk="1" hangingPunct="1">
              <a:lnSpc>
                <a:spcPct val="80000"/>
              </a:lnSpc>
            </a:pPr>
            <a:r>
              <a:rPr lang="en-US" sz="800" b="1" dirty="0">
                <a:latin typeface="Times New Roman" charset="0"/>
              </a:rPr>
              <a:t>React CO2 with minerals to form carbonate</a:t>
            </a:r>
          </a:p>
          <a:p>
            <a:pPr eaLnBrk="1" hangingPunct="1">
              <a:lnSpc>
                <a:spcPct val="80000"/>
              </a:lnSpc>
            </a:pPr>
            <a:endParaRPr lang="en-US" sz="800" b="1" dirty="0">
              <a:latin typeface="Times New Roman" charset="0"/>
            </a:endParaRPr>
          </a:p>
          <a:p>
            <a:pPr eaLnBrk="1" hangingPunct="1">
              <a:lnSpc>
                <a:spcPct val="80000"/>
              </a:lnSpc>
            </a:pPr>
            <a:endParaRPr lang="en-US" sz="800" b="1" dirty="0">
              <a:latin typeface="Times New Roman" charset="0"/>
            </a:endParaRPr>
          </a:p>
          <a:p>
            <a:pPr eaLnBrk="1" hangingPunct="1">
              <a:lnSpc>
                <a:spcPct val="80000"/>
              </a:lnSpc>
            </a:pPr>
            <a:r>
              <a:rPr lang="en-US" sz="800" b="1" dirty="0">
                <a:latin typeface="Times New Roman" charset="0"/>
              </a:rPr>
              <a:t>Carbon Capture Research</a:t>
            </a:r>
          </a:p>
          <a:p>
            <a:pPr eaLnBrk="1" hangingPunct="1">
              <a:lnSpc>
                <a:spcPct val="80000"/>
              </a:lnSpc>
            </a:pPr>
            <a:r>
              <a:rPr lang="en-US" sz="800" dirty="0">
                <a:latin typeface="Times New Roman" charset="0"/>
              </a:rPr>
              <a:t>  </a:t>
            </a:r>
          </a:p>
          <a:p>
            <a:pPr eaLnBrk="1" hangingPunct="1">
              <a:lnSpc>
                <a:spcPct val="80000"/>
              </a:lnSpc>
            </a:pPr>
            <a:r>
              <a:rPr lang="en-US" sz="800" dirty="0">
                <a:latin typeface="Times New Roman" charset="0"/>
              </a:rPr>
              <a:t>Before carbon dioxide (CO2) gas can be sequestered from power plants and other point sources, it must be captured as a relatively pure gas. On a mass basis, CO2 is the 19th largest commodity chemical in the United States, and CO2 is routinely separated and captured as a by-product from industrial processes such as synthetic ammonia production, H2 production, and limestone calcination.</a:t>
            </a:r>
          </a:p>
          <a:p>
            <a:pPr eaLnBrk="1" hangingPunct="1">
              <a:lnSpc>
                <a:spcPct val="80000"/>
              </a:lnSpc>
            </a:pPr>
            <a:r>
              <a:rPr lang="en-US" sz="800" dirty="0">
                <a:latin typeface="Times New Roman" charset="0"/>
              </a:rPr>
              <a:t>Existing capture technologies, however, are not cost-effective when considered in the context of sequestering CO2 from power plants. Most power plants and other large point sources use air-fired combustors, a process that exhausts CO2 diluted with nitrogen. Flue gas from coal-fired power plants contains 10-12 percent CO2 by volume, while flue gas from natural gas combined cycle plants contains only 3-6 percent CO2. For effective carbon sequestration, the CO2 in these exhaust gases must be separated and concentrated.</a:t>
            </a:r>
          </a:p>
          <a:p>
            <a:pPr eaLnBrk="1" hangingPunct="1">
              <a:lnSpc>
                <a:spcPct val="80000"/>
              </a:lnSpc>
            </a:pPr>
            <a:r>
              <a:rPr lang="en-US" sz="800" dirty="0">
                <a:latin typeface="Times New Roman" charset="0"/>
              </a:rPr>
              <a:t>CO2 is currently recovered from combustion exhaust by using amine absorbers and cryogenic coolers. The cost of CO2 capture using current technology, however, is on the order of $150 per ton of carbon - much too high for carbon emissions reduction applications. Analysis performed by SFA Pacific, Inc. indicates that adding existing technologies for CO2 capture to an electricity generation process could increase the cost of electricity by 2.5 cents to 4 cents/kWh depending on the type of process.</a:t>
            </a:r>
          </a:p>
          <a:p>
            <a:pPr eaLnBrk="1" hangingPunct="1">
              <a:lnSpc>
                <a:spcPct val="80000"/>
              </a:lnSpc>
            </a:pPr>
            <a:r>
              <a:rPr lang="en-US" sz="800" dirty="0">
                <a:latin typeface="Times New Roman" charset="0"/>
              </a:rPr>
              <a:t>Furthermore, carbon dioxide capture is generally estimated to represent three-fourths of the total cost of a carbon capture, storage, transport, and sequestration system.</a:t>
            </a:r>
          </a:p>
          <a:p>
            <a:pPr eaLnBrk="1" hangingPunct="1">
              <a:lnSpc>
                <a:spcPct val="80000"/>
              </a:lnSpc>
            </a:pPr>
            <a:r>
              <a:rPr lang="en-US" sz="800" dirty="0">
                <a:latin typeface="Times New Roman" charset="0"/>
              </a:rPr>
              <a:t>The program is pursuing evolutionary improvements in existing CO2 capture systems and also exploring revolutionary new capture and sequestration concepts. The most likely options currently identifiable for CO2 separation and capture include:</a:t>
            </a:r>
          </a:p>
          <a:p>
            <a:pPr eaLnBrk="1" hangingPunct="1">
              <a:lnSpc>
                <a:spcPct val="80000"/>
              </a:lnSpc>
            </a:pPr>
            <a:r>
              <a:rPr lang="en-US" sz="800" dirty="0">
                <a:latin typeface="Times New Roman" charset="0"/>
              </a:rPr>
              <a:t>Absorption (chemical and physical) </a:t>
            </a:r>
          </a:p>
          <a:p>
            <a:pPr eaLnBrk="1" hangingPunct="1">
              <a:lnSpc>
                <a:spcPct val="80000"/>
              </a:lnSpc>
            </a:pPr>
            <a:r>
              <a:rPr lang="en-US" sz="800" dirty="0">
                <a:latin typeface="Times New Roman" charset="0"/>
              </a:rPr>
              <a:t>Adsorption (physical and chemical) </a:t>
            </a:r>
          </a:p>
          <a:p>
            <a:pPr eaLnBrk="1" hangingPunct="1">
              <a:lnSpc>
                <a:spcPct val="80000"/>
              </a:lnSpc>
            </a:pPr>
            <a:r>
              <a:rPr lang="en-US" sz="800" dirty="0">
                <a:latin typeface="Times New Roman" charset="0"/>
              </a:rPr>
              <a:t>Low-temperature distillation </a:t>
            </a:r>
          </a:p>
          <a:p>
            <a:pPr eaLnBrk="1" hangingPunct="1">
              <a:lnSpc>
                <a:spcPct val="80000"/>
              </a:lnSpc>
            </a:pPr>
            <a:r>
              <a:rPr lang="en-US" sz="800" dirty="0">
                <a:latin typeface="Times New Roman" charset="0"/>
              </a:rPr>
              <a:t>Gas separation membranes </a:t>
            </a:r>
          </a:p>
          <a:p>
            <a:pPr eaLnBrk="1" hangingPunct="1">
              <a:lnSpc>
                <a:spcPct val="80000"/>
              </a:lnSpc>
            </a:pPr>
            <a:r>
              <a:rPr lang="en-US" sz="800" dirty="0">
                <a:latin typeface="Times New Roman" charset="0"/>
              </a:rPr>
              <a:t>Mineralization and biomineralization </a:t>
            </a:r>
          </a:p>
          <a:p>
            <a:pPr eaLnBrk="1" hangingPunct="1">
              <a:lnSpc>
                <a:spcPct val="80000"/>
              </a:lnSpc>
            </a:pPr>
            <a:r>
              <a:rPr lang="en-US" sz="800" dirty="0">
                <a:latin typeface="Times New Roman" charset="0"/>
              </a:rPr>
              <a:t>Opportunities for significant cost reductions exist since very little R&amp;D has been devoted to CO2 capture and separation technologies. Several innovative schemes have been proposed that could significantly reduce CO2 capture costs, compared to conventional processes. "One box" concepts that combine CO2 capture with reduction of criteria pollutant emissions are being explored as well.</a:t>
            </a:r>
          </a:p>
          <a:p>
            <a:pPr eaLnBrk="1" hangingPunct="1">
              <a:lnSpc>
                <a:spcPct val="80000"/>
              </a:lnSpc>
            </a:pPr>
            <a:r>
              <a:rPr lang="en-US" sz="800" dirty="0">
                <a:latin typeface="Times New Roman" charset="0"/>
              </a:rPr>
              <a:t>Examples of activities for this program element include:</a:t>
            </a:r>
          </a:p>
          <a:p>
            <a:pPr eaLnBrk="1" hangingPunct="1">
              <a:lnSpc>
                <a:spcPct val="80000"/>
              </a:lnSpc>
            </a:pPr>
            <a:r>
              <a:rPr lang="en-US" sz="800" dirty="0">
                <a:latin typeface="Times New Roman" charset="0"/>
              </a:rPr>
              <a:t>Research on revolutionary improvements in CO2 separation and capture technologies </a:t>
            </a:r>
          </a:p>
          <a:p>
            <a:pPr lvl="1" eaLnBrk="1" hangingPunct="1">
              <a:lnSpc>
                <a:spcPct val="80000"/>
              </a:lnSpc>
            </a:pPr>
            <a:r>
              <a:rPr lang="en-US" sz="800" dirty="0">
                <a:latin typeface="Times New Roman" charset="0"/>
              </a:rPr>
              <a:t>new materials (e.g., physical and chemical absorbents, carbon fiber molecular sieves, polymeric membranes); </a:t>
            </a:r>
          </a:p>
          <a:p>
            <a:pPr lvl="1" eaLnBrk="1" hangingPunct="1">
              <a:lnSpc>
                <a:spcPct val="80000"/>
              </a:lnSpc>
            </a:pPr>
            <a:r>
              <a:rPr lang="en-US" sz="800" dirty="0">
                <a:latin typeface="Times New Roman" charset="0"/>
              </a:rPr>
              <a:t>micro-channel processing units with rapid kinetics; </a:t>
            </a:r>
          </a:p>
          <a:p>
            <a:pPr lvl="1" eaLnBrk="1" hangingPunct="1">
              <a:lnSpc>
                <a:spcPct val="80000"/>
              </a:lnSpc>
            </a:pPr>
            <a:r>
              <a:rPr lang="en-US" sz="800" dirty="0">
                <a:latin typeface="Times New Roman" charset="0"/>
              </a:rPr>
              <a:t>CO2 hydrate formation and separation processes; </a:t>
            </a:r>
          </a:p>
          <a:p>
            <a:pPr lvl="1" eaLnBrk="1" hangingPunct="1">
              <a:lnSpc>
                <a:spcPct val="80000"/>
              </a:lnSpc>
            </a:pPr>
            <a:r>
              <a:rPr lang="en-US" sz="800" dirty="0">
                <a:latin typeface="Times New Roman" charset="0"/>
              </a:rPr>
              <a:t>oxygen-enhanced combustion approaches; </a:t>
            </a:r>
          </a:p>
          <a:p>
            <a:pPr eaLnBrk="1" hangingPunct="1">
              <a:lnSpc>
                <a:spcPct val="80000"/>
              </a:lnSpc>
            </a:pPr>
            <a:r>
              <a:rPr lang="en-US" sz="800" dirty="0">
                <a:latin typeface="Times New Roman" charset="0"/>
              </a:rPr>
              <a:t>Development of retrofittable CO2 reduction and capture options for existing large point sources of CO2 emissions such as electricity generation units, petroleum refineries, and cement and lime production facilities; </a:t>
            </a:r>
          </a:p>
          <a:p>
            <a:pPr eaLnBrk="1" hangingPunct="1">
              <a:lnSpc>
                <a:spcPct val="80000"/>
              </a:lnSpc>
            </a:pPr>
            <a:r>
              <a:rPr lang="en-US" sz="800" dirty="0">
                <a:latin typeface="Times New Roman" charset="0"/>
              </a:rPr>
              <a:t>Integration of CO2 capture with advanced power cycles and technologies and with environmental control technologies for criteria pollutants.</a:t>
            </a:r>
          </a:p>
          <a:p>
            <a:pPr eaLnBrk="1" hangingPunct="1">
              <a:lnSpc>
                <a:spcPct val="80000"/>
              </a:lnSpc>
            </a:pPr>
            <a:endParaRPr lang="en-US" sz="800" dirty="0">
              <a:latin typeface="Times New Roman" charset="0"/>
            </a:endParaRPr>
          </a:p>
          <a:p>
            <a:pPr eaLnBrk="1" hangingPunct="1">
              <a:lnSpc>
                <a:spcPct val="80000"/>
              </a:lnSpc>
            </a:pPr>
            <a:r>
              <a:rPr lang="en-US" sz="800" dirty="0">
                <a:latin typeface="Times New Roman" charset="0"/>
              </a:rPr>
              <a:t>http://</a:t>
            </a:r>
            <a:r>
              <a:rPr lang="en-US" sz="800" dirty="0" err="1">
                <a:latin typeface="Times New Roman" charset="0"/>
              </a:rPr>
              <a:t>www.fossil.energy.gov</a:t>
            </a:r>
            <a:r>
              <a:rPr lang="en-US" sz="800" dirty="0">
                <a:latin typeface="Times New Roman" charset="0"/>
              </a:rPr>
              <a:t>/programs/sequestration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1943B144-C629-DD49-B476-01AC7A230B8A}" type="slidenum">
              <a:rPr lang="en-US"/>
              <a:pPr/>
              <a:t>36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b="1" dirty="0">
              <a:latin typeface="Times New Roman" charset="0"/>
            </a:endParaRPr>
          </a:p>
          <a:p>
            <a:pPr eaLnBrk="1" hangingPunct="1">
              <a:lnSpc>
                <a:spcPct val="80000"/>
              </a:lnSpc>
            </a:pPr>
            <a:endParaRPr lang="en-US" sz="800" b="1" dirty="0">
              <a:latin typeface="Times New Roman" charset="0"/>
            </a:endParaRPr>
          </a:p>
          <a:p>
            <a:pPr eaLnBrk="1" hangingPunct="1">
              <a:lnSpc>
                <a:spcPct val="80000"/>
              </a:lnSpc>
            </a:pPr>
            <a:endParaRPr lang="en-US" sz="800" b="1" dirty="0">
              <a:latin typeface="Times New Roman" charset="0"/>
            </a:endParaRPr>
          </a:p>
          <a:p>
            <a:pPr eaLnBrk="1" hangingPunct="1">
              <a:lnSpc>
                <a:spcPct val="80000"/>
              </a:lnSpc>
            </a:pPr>
            <a:r>
              <a:rPr lang="en-US" sz="800" b="1" dirty="0">
                <a:latin typeface="Times New Roman" charset="0"/>
              </a:rPr>
              <a:t>Carbon Capture Research</a:t>
            </a:r>
          </a:p>
          <a:p>
            <a:pPr eaLnBrk="1" hangingPunct="1">
              <a:lnSpc>
                <a:spcPct val="80000"/>
              </a:lnSpc>
            </a:pPr>
            <a:r>
              <a:rPr lang="en-US" sz="800" dirty="0">
                <a:latin typeface="Times New Roman" charset="0"/>
              </a:rPr>
              <a:t>  </a:t>
            </a:r>
          </a:p>
          <a:p>
            <a:pPr eaLnBrk="1" hangingPunct="1">
              <a:lnSpc>
                <a:spcPct val="80000"/>
              </a:lnSpc>
            </a:pPr>
            <a:r>
              <a:rPr lang="en-US" sz="800" dirty="0">
                <a:latin typeface="Times New Roman" charset="0"/>
              </a:rPr>
              <a:t>Before carbon dioxide (CO2) gas can be sequestered from power plants and other point sources, it must be captured as a relatively pure gas. On a mass basis, CO2 is the 19th largest commodity chemical in the United States, and CO2 is routinely separated and captured as a by-product from industrial processes such as synthetic ammonia production, H2 production, and limestone calcination.</a:t>
            </a:r>
          </a:p>
          <a:p>
            <a:pPr eaLnBrk="1" hangingPunct="1">
              <a:lnSpc>
                <a:spcPct val="80000"/>
              </a:lnSpc>
            </a:pPr>
            <a:r>
              <a:rPr lang="en-US" sz="800" dirty="0">
                <a:latin typeface="Times New Roman" charset="0"/>
              </a:rPr>
              <a:t>Existing capture technologies, however, are not cost-effective when considered in the context of sequestering CO2 from power plants. Most power plants and other large point sources use air-fired combustors, a process that exhausts CO2 diluted with nitrogen. Flue gas from coal-fired power plants contains 10-12 percent CO2 by volume, while flue gas from natural gas combined cycle plants contains only 3-6 percent CO2. For effective carbon sequestration, the CO2 in these exhaust gases must be separated and concentrated.</a:t>
            </a:r>
          </a:p>
          <a:p>
            <a:pPr eaLnBrk="1" hangingPunct="1">
              <a:lnSpc>
                <a:spcPct val="80000"/>
              </a:lnSpc>
            </a:pPr>
            <a:r>
              <a:rPr lang="en-US" sz="800" dirty="0">
                <a:latin typeface="Times New Roman" charset="0"/>
              </a:rPr>
              <a:t>CO2 is currently recovered from combustion exhaust by using amine absorbers and cryogenic coolers. The cost of CO2 capture using current technology, however, is on the order of $150 per ton of carbon - much too high for carbon emissions reduction applications. Analysis performed by SFA Pacific, Inc. indicates that adding existing technologies for CO2 capture to an electricity generation process could increase the cost of electricity by 2.5 cents to 4 cents/kWh depending on the type of process.</a:t>
            </a:r>
          </a:p>
          <a:p>
            <a:pPr eaLnBrk="1" hangingPunct="1">
              <a:lnSpc>
                <a:spcPct val="80000"/>
              </a:lnSpc>
            </a:pPr>
            <a:r>
              <a:rPr lang="en-US" sz="800" dirty="0">
                <a:latin typeface="Times New Roman" charset="0"/>
              </a:rPr>
              <a:t>Furthermore, carbon dioxide capture is generally estimated to represent three-fourths of the total cost of a carbon capture, storage, transport, and sequestration system.</a:t>
            </a:r>
          </a:p>
          <a:p>
            <a:pPr eaLnBrk="1" hangingPunct="1">
              <a:lnSpc>
                <a:spcPct val="80000"/>
              </a:lnSpc>
            </a:pPr>
            <a:r>
              <a:rPr lang="en-US" sz="800" dirty="0">
                <a:latin typeface="Times New Roman" charset="0"/>
              </a:rPr>
              <a:t>The program is pursuing evolutionary improvements in existing CO2 capture systems and also exploring revolutionary new capture and sequestration concepts. The most likely options currently identifiable for CO2 separation and capture include:</a:t>
            </a:r>
          </a:p>
          <a:p>
            <a:pPr eaLnBrk="1" hangingPunct="1">
              <a:lnSpc>
                <a:spcPct val="80000"/>
              </a:lnSpc>
            </a:pPr>
            <a:r>
              <a:rPr lang="en-US" sz="800" dirty="0">
                <a:latin typeface="Times New Roman" charset="0"/>
              </a:rPr>
              <a:t>Absorption (chemical and physical) </a:t>
            </a:r>
          </a:p>
          <a:p>
            <a:pPr eaLnBrk="1" hangingPunct="1">
              <a:lnSpc>
                <a:spcPct val="80000"/>
              </a:lnSpc>
            </a:pPr>
            <a:r>
              <a:rPr lang="en-US" sz="800" dirty="0">
                <a:latin typeface="Times New Roman" charset="0"/>
              </a:rPr>
              <a:t>Adsorption (physical and chemical) </a:t>
            </a:r>
          </a:p>
          <a:p>
            <a:pPr eaLnBrk="1" hangingPunct="1">
              <a:lnSpc>
                <a:spcPct val="80000"/>
              </a:lnSpc>
            </a:pPr>
            <a:r>
              <a:rPr lang="en-US" sz="800" dirty="0">
                <a:latin typeface="Times New Roman" charset="0"/>
              </a:rPr>
              <a:t>Low-temperature distillation </a:t>
            </a:r>
          </a:p>
          <a:p>
            <a:pPr eaLnBrk="1" hangingPunct="1">
              <a:lnSpc>
                <a:spcPct val="80000"/>
              </a:lnSpc>
            </a:pPr>
            <a:r>
              <a:rPr lang="en-US" sz="800" dirty="0">
                <a:latin typeface="Times New Roman" charset="0"/>
              </a:rPr>
              <a:t>Gas separation membranes </a:t>
            </a:r>
          </a:p>
          <a:p>
            <a:pPr eaLnBrk="1" hangingPunct="1">
              <a:lnSpc>
                <a:spcPct val="80000"/>
              </a:lnSpc>
            </a:pPr>
            <a:r>
              <a:rPr lang="en-US" sz="800" dirty="0">
                <a:latin typeface="Times New Roman" charset="0"/>
              </a:rPr>
              <a:t>Mineralization and biomineralization </a:t>
            </a:r>
          </a:p>
          <a:p>
            <a:pPr eaLnBrk="1" hangingPunct="1">
              <a:lnSpc>
                <a:spcPct val="80000"/>
              </a:lnSpc>
            </a:pPr>
            <a:r>
              <a:rPr lang="en-US" sz="800" dirty="0">
                <a:latin typeface="Times New Roman" charset="0"/>
              </a:rPr>
              <a:t>Opportunities for significant cost reductions exist since very little R&amp;D has been devoted to CO2 capture and separation technologies. Several innovative schemes have been proposed that could significantly reduce CO2 capture costs, compared to conventional processes. "One box" concepts that combine CO2 capture with reduction of criteria pollutant emissions are being explored as well.</a:t>
            </a:r>
          </a:p>
          <a:p>
            <a:pPr eaLnBrk="1" hangingPunct="1">
              <a:lnSpc>
                <a:spcPct val="80000"/>
              </a:lnSpc>
            </a:pPr>
            <a:r>
              <a:rPr lang="en-US" sz="800" dirty="0">
                <a:latin typeface="Times New Roman" charset="0"/>
              </a:rPr>
              <a:t>Examples of activities for this program element include:</a:t>
            </a:r>
          </a:p>
          <a:p>
            <a:pPr eaLnBrk="1" hangingPunct="1">
              <a:lnSpc>
                <a:spcPct val="80000"/>
              </a:lnSpc>
            </a:pPr>
            <a:r>
              <a:rPr lang="en-US" sz="800" dirty="0">
                <a:latin typeface="Times New Roman" charset="0"/>
              </a:rPr>
              <a:t>Research on revolutionary improvements in CO2 separation and capture technologies </a:t>
            </a:r>
          </a:p>
          <a:p>
            <a:pPr lvl="1" eaLnBrk="1" hangingPunct="1">
              <a:lnSpc>
                <a:spcPct val="80000"/>
              </a:lnSpc>
            </a:pPr>
            <a:r>
              <a:rPr lang="en-US" sz="800" dirty="0">
                <a:latin typeface="Times New Roman" charset="0"/>
              </a:rPr>
              <a:t>new materials (e.g., physical and chemical absorbents, carbon fiber molecular sieves, polymeric membranes); </a:t>
            </a:r>
          </a:p>
          <a:p>
            <a:pPr lvl="1" eaLnBrk="1" hangingPunct="1">
              <a:lnSpc>
                <a:spcPct val="80000"/>
              </a:lnSpc>
            </a:pPr>
            <a:r>
              <a:rPr lang="en-US" sz="800" dirty="0">
                <a:latin typeface="Times New Roman" charset="0"/>
              </a:rPr>
              <a:t>micro-channel processing units with rapid kinetics; </a:t>
            </a:r>
          </a:p>
          <a:p>
            <a:pPr lvl="1" eaLnBrk="1" hangingPunct="1">
              <a:lnSpc>
                <a:spcPct val="80000"/>
              </a:lnSpc>
            </a:pPr>
            <a:r>
              <a:rPr lang="en-US" sz="800" dirty="0">
                <a:latin typeface="Times New Roman" charset="0"/>
              </a:rPr>
              <a:t>CO2 hydrate formation and separation processes; </a:t>
            </a:r>
          </a:p>
          <a:p>
            <a:pPr lvl="1" eaLnBrk="1" hangingPunct="1">
              <a:lnSpc>
                <a:spcPct val="80000"/>
              </a:lnSpc>
            </a:pPr>
            <a:r>
              <a:rPr lang="en-US" sz="800" dirty="0">
                <a:latin typeface="Times New Roman" charset="0"/>
              </a:rPr>
              <a:t>oxygen-enhanced combustion approaches; </a:t>
            </a:r>
          </a:p>
          <a:p>
            <a:pPr eaLnBrk="1" hangingPunct="1">
              <a:lnSpc>
                <a:spcPct val="80000"/>
              </a:lnSpc>
            </a:pPr>
            <a:r>
              <a:rPr lang="en-US" sz="800" dirty="0">
                <a:latin typeface="Times New Roman" charset="0"/>
              </a:rPr>
              <a:t>Development of retrofittable CO2 reduction and capture options for existing large point sources of CO2 emissions such as electricity generation units, petroleum refineries, and cement and lime production facilities; </a:t>
            </a:r>
          </a:p>
          <a:p>
            <a:pPr eaLnBrk="1" hangingPunct="1">
              <a:lnSpc>
                <a:spcPct val="80000"/>
              </a:lnSpc>
            </a:pPr>
            <a:r>
              <a:rPr lang="en-US" sz="800" dirty="0">
                <a:latin typeface="Times New Roman" charset="0"/>
              </a:rPr>
              <a:t>Integration of CO2 capture with advanced power cycles and technologies and with environmental control technologies for criteria pollutants.</a:t>
            </a:r>
          </a:p>
          <a:p>
            <a:pPr eaLnBrk="1" hangingPunct="1">
              <a:lnSpc>
                <a:spcPct val="80000"/>
              </a:lnSpc>
            </a:pPr>
            <a:endParaRPr lang="en-US" sz="800" dirty="0">
              <a:latin typeface="Times New Roman" charset="0"/>
            </a:endParaRPr>
          </a:p>
          <a:p>
            <a:pPr eaLnBrk="1" hangingPunct="1">
              <a:lnSpc>
                <a:spcPct val="80000"/>
              </a:lnSpc>
            </a:pPr>
            <a:r>
              <a:rPr lang="en-US" sz="800" dirty="0">
                <a:latin typeface="Times New Roman" charset="0"/>
              </a:rPr>
              <a:t>http://</a:t>
            </a:r>
            <a:r>
              <a:rPr lang="en-US" sz="800" dirty="0" err="1">
                <a:latin typeface="Times New Roman" charset="0"/>
              </a:rPr>
              <a:t>www.fossil.energy.gov</a:t>
            </a:r>
            <a:r>
              <a:rPr lang="en-US" sz="800" dirty="0">
                <a:latin typeface="Times New Roman" charset="0"/>
              </a:rPr>
              <a:t>/programs/sequestration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76346F68-5692-764F-B5DB-4222CC606520}" type="slidenum">
              <a:rPr lang="en-US"/>
              <a:pPr/>
              <a:t>37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a:latin typeface="Times New Roman" charset="0"/>
              </a:rPr>
              <a:t>Carbon Capture Research</a:t>
            </a:r>
          </a:p>
          <a:p>
            <a:pPr eaLnBrk="1" hangingPunct="1">
              <a:lnSpc>
                <a:spcPct val="80000"/>
              </a:lnSpc>
            </a:pPr>
            <a:r>
              <a:rPr lang="en-US" sz="800">
                <a:latin typeface="Times New Roman" charset="0"/>
              </a:rPr>
              <a:t>  </a:t>
            </a:r>
          </a:p>
          <a:p>
            <a:pPr eaLnBrk="1" hangingPunct="1">
              <a:lnSpc>
                <a:spcPct val="80000"/>
              </a:lnSpc>
            </a:pPr>
            <a:r>
              <a:rPr lang="en-US" sz="800">
                <a:latin typeface="Times New Roman" charset="0"/>
              </a:rPr>
              <a:t>Before carbon dioxide (CO2) gas can be sequestered from power plants and other point sources, it must be captured as a relatively pure gas. On a mass basis, CO2 is the 19th largest commodity chemical in the United States, and CO2 is routinely separated and captured as a by-product from industrial processes such as synthetic ammonia production, H2 production, and limestone calcination.</a:t>
            </a:r>
          </a:p>
          <a:p>
            <a:pPr eaLnBrk="1" hangingPunct="1">
              <a:lnSpc>
                <a:spcPct val="80000"/>
              </a:lnSpc>
            </a:pPr>
            <a:r>
              <a:rPr lang="en-US" sz="800">
                <a:latin typeface="Times New Roman" charset="0"/>
              </a:rPr>
              <a:t>Existing capture technologies, however, are not cost-effective when considered in the context of sequestering CO2 from power plants. Most power plants and other large point sources use air-fired combustors, a process that exhausts CO2 diluted with nitrogen. Flue gas from coal-fired power plants contains 10-12 percent CO2 by volume, while flue gas from natural gas combined cycle plants contains only 3-6 percent CO2. For effective carbon sequestration, the CO2 in these exhaust gases must be separated and concentrated.</a:t>
            </a:r>
          </a:p>
          <a:p>
            <a:pPr eaLnBrk="1" hangingPunct="1">
              <a:lnSpc>
                <a:spcPct val="80000"/>
              </a:lnSpc>
            </a:pPr>
            <a:r>
              <a:rPr lang="en-US" sz="800">
                <a:latin typeface="Times New Roman" charset="0"/>
              </a:rPr>
              <a:t>CO2 is currently recovered from combustion exhaust by using amine absorbers and cryogenic coolers. The cost of CO2 capture using current technology, however, is on the order of $150 per ton of carbon - much too high for carbon emissions reduction applications. Analysis performed by SFA Pacific, Inc. indicates that adding existing technologies for CO2 capture to an electricity generation process could increase the cost of electricity by 2.5 cents to 4 cents/kWh depending on the type of process.</a:t>
            </a:r>
          </a:p>
          <a:p>
            <a:pPr eaLnBrk="1" hangingPunct="1">
              <a:lnSpc>
                <a:spcPct val="80000"/>
              </a:lnSpc>
            </a:pPr>
            <a:r>
              <a:rPr lang="en-US" sz="800">
                <a:latin typeface="Times New Roman" charset="0"/>
              </a:rPr>
              <a:t>Furthermore, carbon dioxide capture is generally estimated to represent three-fourths of the total cost of a carbon capture, storage, transport, and sequestration system.</a:t>
            </a:r>
          </a:p>
          <a:p>
            <a:pPr eaLnBrk="1" hangingPunct="1">
              <a:lnSpc>
                <a:spcPct val="80000"/>
              </a:lnSpc>
            </a:pPr>
            <a:r>
              <a:rPr lang="en-US" sz="800">
                <a:latin typeface="Times New Roman" charset="0"/>
              </a:rPr>
              <a:t>The program is pursuing evolutionary improvements in existing CO2 capture systems and also exploring revolutionary new capture and sequestration concepts. The most likely options currently identifiable for CO2 separation and capture include:</a:t>
            </a:r>
          </a:p>
          <a:p>
            <a:pPr eaLnBrk="1" hangingPunct="1">
              <a:lnSpc>
                <a:spcPct val="80000"/>
              </a:lnSpc>
            </a:pPr>
            <a:r>
              <a:rPr lang="en-US" sz="800">
                <a:latin typeface="Times New Roman" charset="0"/>
              </a:rPr>
              <a:t>Absorption (chemical and physical) </a:t>
            </a:r>
          </a:p>
          <a:p>
            <a:pPr eaLnBrk="1" hangingPunct="1">
              <a:lnSpc>
                <a:spcPct val="80000"/>
              </a:lnSpc>
            </a:pPr>
            <a:r>
              <a:rPr lang="en-US" sz="800">
                <a:latin typeface="Times New Roman" charset="0"/>
              </a:rPr>
              <a:t>Adsorption (physical and chemical) </a:t>
            </a:r>
          </a:p>
          <a:p>
            <a:pPr eaLnBrk="1" hangingPunct="1">
              <a:lnSpc>
                <a:spcPct val="80000"/>
              </a:lnSpc>
            </a:pPr>
            <a:r>
              <a:rPr lang="en-US" sz="800">
                <a:latin typeface="Times New Roman" charset="0"/>
              </a:rPr>
              <a:t>Low-temperature distillation </a:t>
            </a:r>
          </a:p>
          <a:p>
            <a:pPr eaLnBrk="1" hangingPunct="1">
              <a:lnSpc>
                <a:spcPct val="80000"/>
              </a:lnSpc>
            </a:pPr>
            <a:r>
              <a:rPr lang="en-US" sz="800">
                <a:latin typeface="Times New Roman" charset="0"/>
              </a:rPr>
              <a:t>Gas separation membranes </a:t>
            </a:r>
          </a:p>
          <a:p>
            <a:pPr eaLnBrk="1" hangingPunct="1">
              <a:lnSpc>
                <a:spcPct val="80000"/>
              </a:lnSpc>
            </a:pPr>
            <a:r>
              <a:rPr lang="en-US" sz="800">
                <a:latin typeface="Times New Roman" charset="0"/>
              </a:rPr>
              <a:t>Mineralization and biomineralization </a:t>
            </a:r>
          </a:p>
          <a:p>
            <a:pPr eaLnBrk="1" hangingPunct="1">
              <a:lnSpc>
                <a:spcPct val="80000"/>
              </a:lnSpc>
            </a:pPr>
            <a:r>
              <a:rPr lang="en-US" sz="800">
                <a:latin typeface="Times New Roman" charset="0"/>
              </a:rPr>
              <a:t>Opportunities for significant cost reductions exist since very little R&amp;D has been devoted to CO2 capture and separation technologies. Several innovative schemes have been proposed that could significantly reduce CO2 capture costs, compared to conventional processes. "One box" concepts that combine CO2 capture with reduction of criteria pollutant emissions are being explored as well.</a:t>
            </a:r>
          </a:p>
          <a:p>
            <a:pPr eaLnBrk="1" hangingPunct="1">
              <a:lnSpc>
                <a:spcPct val="80000"/>
              </a:lnSpc>
            </a:pPr>
            <a:r>
              <a:rPr lang="en-US" sz="800">
                <a:latin typeface="Times New Roman" charset="0"/>
              </a:rPr>
              <a:t>Examples of activities for this program element include:</a:t>
            </a:r>
          </a:p>
          <a:p>
            <a:pPr eaLnBrk="1" hangingPunct="1">
              <a:lnSpc>
                <a:spcPct val="80000"/>
              </a:lnSpc>
            </a:pPr>
            <a:r>
              <a:rPr lang="en-US" sz="800">
                <a:latin typeface="Times New Roman" charset="0"/>
              </a:rPr>
              <a:t>Research on revolutionary improvements in CO2 separation and capture technologies </a:t>
            </a:r>
          </a:p>
          <a:p>
            <a:pPr lvl="1" eaLnBrk="1" hangingPunct="1">
              <a:lnSpc>
                <a:spcPct val="80000"/>
              </a:lnSpc>
            </a:pPr>
            <a:r>
              <a:rPr lang="en-US" sz="800">
                <a:latin typeface="Times New Roman" charset="0"/>
              </a:rPr>
              <a:t>new materials (e.g., physical and chemical absorbents, carbon fiber molecular sieves, polymeric membranes); </a:t>
            </a:r>
          </a:p>
          <a:p>
            <a:pPr lvl="1" eaLnBrk="1" hangingPunct="1">
              <a:lnSpc>
                <a:spcPct val="80000"/>
              </a:lnSpc>
            </a:pPr>
            <a:r>
              <a:rPr lang="en-US" sz="800">
                <a:latin typeface="Times New Roman" charset="0"/>
              </a:rPr>
              <a:t>micro-channel processing units with rapid kinetics; </a:t>
            </a:r>
          </a:p>
          <a:p>
            <a:pPr lvl="1" eaLnBrk="1" hangingPunct="1">
              <a:lnSpc>
                <a:spcPct val="80000"/>
              </a:lnSpc>
            </a:pPr>
            <a:r>
              <a:rPr lang="en-US" sz="800">
                <a:latin typeface="Times New Roman" charset="0"/>
              </a:rPr>
              <a:t>CO2 hydrate formation and separation processes; </a:t>
            </a:r>
          </a:p>
          <a:p>
            <a:pPr lvl="1" eaLnBrk="1" hangingPunct="1">
              <a:lnSpc>
                <a:spcPct val="80000"/>
              </a:lnSpc>
            </a:pPr>
            <a:r>
              <a:rPr lang="en-US" sz="800">
                <a:latin typeface="Times New Roman" charset="0"/>
              </a:rPr>
              <a:t>oxygen-enhanced combustion approaches; </a:t>
            </a:r>
          </a:p>
          <a:p>
            <a:pPr eaLnBrk="1" hangingPunct="1">
              <a:lnSpc>
                <a:spcPct val="80000"/>
              </a:lnSpc>
            </a:pPr>
            <a:r>
              <a:rPr lang="en-US" sz="800">
                <a:latin typeface="Times New Roman" charset="0"/>
              </a:rPr>
              <a:t>Development of retrofittable CO2 reduction and capture options for existing large point sources of CO2 emissions such as electricity generation units, petroleum refineries, and cement and lime production facilities; </a:t>
            </a:r>
          </a:p>
          <a:p>
            <a:pPr eaLnBrk="1" hangingPunct="1">
              <a:lnSpc>
                <a:spcPct val="80000"/>
              </a:lnSpc>
            </a:pPr>
            <a:r>
              <a:rPr lang="en-US" sz="800">
                <a:latin typeface="Times New Roman" charset="0"/>
              </a:rPr>
              <a:t>Integration of CO2 capture with advanced power cycles and technologies and with environmental control technologies for criteria pollutants.</a:t>
            </a:r>
          </a:p>
          <a:p>
            <a:pPr eaLnBrk="1" hangingPunct="1">
              <a:lnSpc>
                <a:spcPct val="80000"/>
              </a:lnSpc>
            </a:pPr>
            <a:endParaRPr lang="en-US" sz="800">
              <a:latin typeface="Times New Roman" charset="0"/>
            </a:endParaRPr>
          </a:p>
          <a:p>
            <a:pPr eaLnBrk="1" hangingPunct="1">
              <a:lnSpc>
                <a:spcPct val="80000"/>
              </a:lnSpc>
            </a:pPr>
            <a:r>
              <a:rPr lang="en-US" sz="800">
                <a:latin typeface="Times New Roman" charset="0"/>
              </a:rPr>
              <a:t>http://www.fossil.energy.gov/programs/sequestration</a:t>
            </a:r>
          </a:p>
        </p:txBody>
      </p:sp>
    </p:spTree>
    <p:extLst>
      <p:ext uri="{BB962C8B-B14F-4D97-AF65-F5344CB8AC3E}">
        <p14:creationId xmlns:p14="http://schemas.microsoft.com/office/powerpoint/2010/main" val="180154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 uses</a:t>
            </a:r>
          </a:p>
          <a:p>
            <a:r>
              <a:rPr lang="en-US" dirty="0"/>
              <a:t>Health issues for underground mining, for miners</a:t>
            </a:r>
          </a:p>
          <a:p>
            <a:r>
              <a:rPr lang="en-US" dirty="0"/>
              <a:t>&gt;100,000 in US workers killed over 100 years</a:t>
            </a:r>
          </a:p>
        </p:txBody>
      </p:sp>
      <p:sp>
        <p:nvSpPr>
          <p:cNvPr id="4" name="Slide Number Placeholder 3"/>
          <p:cNvSpPr>
            <a:spLocks noGrp="1"/>
          </p:cNvSpPr>
          <p:nvPr>
            <p:ph type="sldNum" sz="quarter" idx="5"/>
          </p:nvPr>
        </p:nvSpPr>
        <p:spPr/>
        <p:txBody>
          <a:bodyPr/>
          <a:lstStyle/>
          <a:p>
            <a:fld id="{9C42C253-53D3-FB4E-9DCC-6718E2549B1F}" type="slidenum">
              <a:rPr lang="en-US" smtClean="0"/>
              <a:pPr/>
              <a:t>6</a:t>
            </a:fld>
            <a:endParaRPr lang="en-US"/>
          </a:p>
        </p:txBody>
      </p:sp>
    </p:spTree>
    <p:extLst>
      <p:ext uri="{BB962C8B-B14F-4D97-AF65-F5344CB8AC3E}">
        <p14:creationId xmlns:p14="http://schemas.microsoft.com/office/powerpoint/2010/main" val="1229954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52A0AF60-4B1B-AE4B-8C67-39CD699E96AE}" type="slidenum">
              <a:rPr lang="en-US"/>
              <a:pPr/>
              <a:t>38</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a:latin typeface="Times New Roman" charset="0"/>
              </a:rPr>
              <a:t>Carbon Capture Research</a:t>
            </a:r>
          </a:p>
          <a:p>
            <a:pPr eaLnBrk="1" hangingPunct="1">
              <a:lnSpc>
                <a:spcPct val="80000"/>
              </a:lnSpc>
            </a:pPr>
            <a:r>
              <a:rPr lang="en-US" sz="800">
                <a:latin typeface="Times New Roman" charset="0"/>
              </a:rPr>
              <a:t>  </a:t>
            </a:r>
          </a:p>
          <a:p>
            <a:pPr eaLnBrk="1" hangingPunct="1">
              <a:lnSpc>
                <a:spcPct val="80000"/>
              </a:lnSpc>
            </a:pPr>
            <a:r>
              <a:rPr lang="en-US" sz="800">
                <a:latin typeface="Times New Roman" charset="0"/>
              </a:rPr>
              <a:t>Before carbon dioxide (CO2) gas can be sequestered from power plants and other point sources, it must be captured as a relatively pure gas. On a mass basis, CO2 is the 19th largest commodity chemical in the United States, and CO2 is routinely separated and captured as a by-product from industrial processes such as synthetic ammonia production, H2 production, and limestone calcination.</a:t>
            </a:r>
          </a:p>
          <a:p>
            <a:pPr eaLnBrk="1" hangingPunct="1">
              <a:lnSpc>
                <a:spcPct val="80000"/>
              </a:lnSpc>
            </a:pPr>
            <a:r>
              <a:rPr lang="en-US" sz="800">
                <a:latin typeface="Times New Roman" charset="0"/>
              </a:rPr>
              <a:t>Existing capture technologies, however, are not cost-effective when considered in the context of sequestering CO2 from power plants. Most power plants and other large point sources use air-fired combustors, a process that exhausts CO2 diluted with nitrogen. Flue gas from coal-fired power plants contains 10-12 percent CO2 by volume, while flue gas from natural gas combined cycle plants contains only 3-6 percent CO2. For effective carbon sequestration, the CO2 in these exhaust gases must be separated and concentrated.</a:t>
            </a:r>
          </a:p>
          <a:p>
            <a:pPr eaLnBrk="1" hangingPunct="1">
              <a:lnSpc>
                <a:spcPct val="80000"/>
              </a:lnSpc>
            </a:pPr>
            <a:r>
              <a:rPr lang="en-US" sz="800">
                <a:latin typeface="Times New Roman" charset="0"/>
              </a:rPr>
              <a:t>CO2 is currently recovered from combustion exhaust by using amine absorbers and cryogenic coolers. The cost of CO2 capture using current technology, however, is on the order of $150 per ton of carbon - much too high for carbon emissions reduction applications. Analysis performed by SFA Pacific, Inc. indicates that adding existing technologies for CO2 capture to an electricity generation process could increase the cost of electricity by 2.5 cents to 4 cents/kWh depending on the type of process.</a:t>
            </a:r>
          </a:p>
          <a:p>
            <a:pPr eaLnBrk="1" hangingPunct="1">
              <a:lnSpc>
                <a:spcPct val="80000"/>
              </a:lnSpc>
            </a:pPr>
            <a:r>
              <a:rPr lang="en-US" sz="800">
                <a:latin typeface="Times New Roman" charset="0"/>
              </a:rPr>
              <a:t>Furthermore, carbon dioxide capture is generally estimated to represent three-fourths of the total cost of a carbon capture, storage, transport, and sequestration system.</a:t>
            </a:r>
          </a:p>
          <a:p>
            <a:pPr eaLnBrk="1" hangingPunct="1">
              <a:lnSpc>
                <a:spcPct val="80000"/>
              </a:lnSpc>
            </a:pPr>
            <a:r>
              <a:rPr lang="en-US" sz="800">
                <a:latin typeface="Times New Roman" charset="0"/>
              </a:rPr>
              <a:t>The program is pursuing evolutionary improvements in existing CO2 capture systems and also exploring revolutionary new capture and sequestration concepts. The most likely options currently identifiable for CO2 separation and capture include:</a:t>
            </a:r>
          </a:p>
          <a:p>
            <a:pPr eaLnBrk="1" hangingPunct="1">
              <a:lnSpc>
                <a:spcPct val="80000"/>
              </a:lnSpc>
            </a:pPr>
            <a:r>
              <a:rPr lang="en-US" sz="800">
                <a:latin typeface="Times New Roman" charset="0"/>
              </a:rPr>
              <a:t>Absorption (chemical and physical) </a:t>
            </a:r>
          </a:p>
          <a:p>
            <a:pPr eaLnBrk="1" hangingPunct="1">
              <a:lnSpc>
                <a:spcPct val="80000"/>
              </a:lnSpc>
            </a:pPr>
            <a:r>
              <a:rPr lang="en-US" sz="800">
                <a:latin typeface="Times New Roman" charset="0"/>
              </a:rPr>
              <a:t>Adsorption (physical and chemical) </a:t>
            </a:r>
          </a:p>
          <a:p>
            <a:pPr eaLnBrk="1" hangingPunct="1">
              <a:lnSpc>
                <a:spcPct val="80000"/>
              </a:lnSpc>
            </a:pPr>
            <a:r>
              <a:rPr lang="en-US" sz="800">
                <a:latin typeface="Times New Roman" charset="0"/>
              </a:rPr>
              <a:t>Low-temperature distillation </a:t>
            </a:r>
          </a:p>
          <a:p>
            <a:pPr eaLnBrk="1" hangingPunct="1">
              <a:lnSpc>
                <a:spcPct val="80000"/>
              </a:lnSpc>
            </a:pPr>
            <a:r>
              <a:rPr lang="en-US" sz="800">
                <a:latin typeface="Times New Roman" charset="0"/>
              </a:rPr>
              <a:t>Gas separation membranes </a:t>
            </a:r>
          </a:p>
          <a:p>
            <a:pPr eaLnBrk="1" hangingPunct="1">
              <a:lnSpc>
                <a:spcPct val="80000"/>
              </a:lnSpc>
            </a:pPr>
            <a:r>
              <a:rPr lang="en-US" sz="800">
                <a:latin typeface="Times New Roman" charset="0"/>
              </a:rPr>
              <a:t>Mineralization and biomineralization </a:t>
            </a:r>
          </a:p>
          <a:p>
            <a:pPr eaLnBrk="1" hangingPunct="1">
              <a:lnSpc>
                <a:spcPct val="80000"/>
              </a:lnSpc>
            </a:pPr>
            <a:r>
              <a:rPr lang="en-US" sz="800">
                <a:latin typeface="Times New Roman" charset="0"/>
              </a:rPr>
              <a:t>Opportunities for significant cost reductions exist since very little R&amp;D has been devoted to CO2 capture and separation technologies. Several innovative schemes have been proposed that could significantly reduce CO2 capture costs, compared to conventional processes. "One box" concepts that combine CO2 capture with reduction of criteria pollutant emissions are being explored as well.</a:t>
            </a:r>
          </a:p>
          <a:p>
            <a:pPr eaLnBrk="1" hangingPunct="1">
              <a:lnSpc>
                <a:spcPct val="80000"/>
              </a:lnSpc>
            </a:pPr>
            <a:r>
              <a:rPr lang="en-US" sz="800">
                <a:latin typeface="Times New Roman" charset="0"/>
              </a:rPr>
              <a:t>Examples of activities for this program element include:</a:t>
            </a:r>
          </a:p>
          <a:p>
            <a:pPr eaLnBrk="1" hangingPunct="1">
              <a:lnSpc>
                <a:spcPct val="80000"/>
              </a:lnSpc>
            </a:pPr>
            <a:r>
              <a:rPr lang="en-US" sz="800">
                <a:latin typeface="Times New Roman" charset="0"/>
              </a:rPr>
              <a:t>Research on revolutionary improvements in CO2 separation and capture technologies </a:t>
            </a:r>
          </a:p>
          <a:p>
            <a:pPr lvl="1" eaLnBrk="1" hangingPunct="1">
              <a:lnSpc>
                <a:spcPct val="80000"/>
              </a:lnSpc>
            </a:pPr>
            <a:r>
              <a:rPr lang="en-US" sz="800">
                <a:latin typeface="Times New Roman" charset="0"/>
              </a:rPr>
              <a:t>new materials (e.g., physical and chemical absorbents, carbon fiber molecular sieves, polymeric membranes); </a:t>
            </a:r>
          </a:p>
          <a:p>
            <a:pPr lvl="1" eaLnBrk="1" hangingPunct="1">
              <a:lnSpc>
                <a:spcPct val="80000"/>
              </a:lnSpc>
            </a:pPr>
            <a:r>
              <a:rPr lang="en-US" sz="800">
                <a:latin typeface="Times New Roman" charset="0"/>
              </a:rPr>
              <a:t>micro-channel processing units with rapid kinetics; </a:t>
            </a:r>
          </a:p>
          <a:p>
            <a:pPr lvl="1" eaLnBrk="1" hangingPunct="1">
              <a:lnSpc>
                <a:spcPct val="80000"/>
              </a:lnSpc>
            </a:pPr>
            <a:r>
              <a:rPr lang="en-US" sz="800">
                <a:latin typeface="Times New Roman" charset="0"/>
              </a:rPr>
              <a:t>CO2 hydrate formation and separation processes; </a:t>
            </a:r>
          </a:p>
          <a:p>
            <a:pPr lvl="1" eaLnBrk="1" hangingPunct="1">
              <a:lnSpc>
                <a:spcPct val="80000"/>
              </a:lnSpc>
            </a:pPr>
            <a:r>
              <a:rPr lang="en-US" sz="800">
                <a:latin typeface="Times New Roman" charset="0"/>
              </a:rPr>
              <a:t>oxygen-enhanced combustion approaches; </a:t>
            </a:r>
          </a:p>
          <a:p>
            <a:pPr eaLnBrk="1" hangingPunct="1">
              <a:lnSpc>
                <a:spcPct val="80000"/>
              </a:lnSpc>
            </a:pPr>
            <a:r>
              <a:rPr lang="en-US" sz="800">
                <a:latin typeface="Times New Roman" charset="0"/>
              </a:rPr>
              <a:t>Development of retrofittable CO2 reduction and capture options for existing large point sources of CO2 emissions such as electricity generation units, petroleum refineries, and cement and lime production facilities; </a:t>
            </a:r>
          </a:p>
          <a:p>
            <a:pPr eaLnBrk="1" hangingPunct="1">
              <a:lnSpc>
                <a:spcPct val="80000"/>
              </a:lnSpc>
            </a:pPr>
            <a:r>
              <a:rPr lang="en-US" sz="800">
                <a:latin typeface="Times New Roman" charset="0"/>
              </a:rPr>
              <a:t>Integration of CO2 capture with advanced power cycles and technologies and with environmental control technologies for criteria pollutants.</a:t>
            </a:r>
          </a:p>
          <a:p>
            <a:pPr eaLnBrk="1" hangingPunct="1">
              <a:lnSpc>
                <a:spcPct val="80000"/>
              </a:lnSpc>
            </a:pPr>
            <a:endParaRPr lang="en-US" sz="800">
              <a:latin typeface="Times New Roman" charset="0"/>
            </a:endParaRPr>
          </a:p>
          <a:p>
            <a:pPr eaLnBrk="1" hangingPunct="1">
              <a:lnSpc>
                <a:spcPct val="80000"/>
              </a:lnSpc>
            </a:pPr>
            <a:r>
              <a:rPr lang="en-US" sz="800">
                <a:latin typeface="Times New Roman" charset="0"/>
              </a:rPr>
              <a:t>http://www.fossil.energy.gov/programs/sequestration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9B0CFADF-FB51-184C-B8E0-6039F7D40180}" type="slidenum">
              <a:rPr lang="en-US"/>
              <a:pPr/>
              <a:t>39</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a:latin typeface="Times New Roman" charset="0"/>
              </a:rPr>
              <a:t>Carbon Capture Research</a:t>
            </a:r>
          </a:p>
          <a:p>
            <a:pPr eaLnBrk="1" hangingPunct="1">
              <a:lnSpc>
                <a:spcPct val="80000"/>
              </a:lnSpc>
            </a:pPr>
            <a:r>
              <a:rPr lang="en-US" sz="800">
                <a:latin typeface="Times New Roman" charset="0"/>
              </a:rPr>
              <a:t>  </a:t>
            </a:r>
          </a:p>
          <a:p>
            <a:pPr eaLnBrk="1" hangingPunct="1">
              <a:lnSpc>
                <a:spcPct val="80000"/>
              </a:lnSpc>
            </a:pPr>
            <a:r>
              <a:rPr lang="en-US" sz="800">
                <a:latin typeface="Times New Roman" charset="0"/>
              </a:rPr>
              <a:t>Before carbon dioxide (CO2) gas can be sequestered from power plants and other point sources, it must be captured as a relatively pure gas. On a mass basis, CO2 is the 19th largest commodity chemical in the United States, and CO2 is routinely separated and captured as a by-product from industrial processes such as synthetic ammonia production, H2 production, and limestone calcination.</a:t>
            </a:r>
          </a:p>
          <a:p>
            <a:pPr eaLnBrk="1" hangingPunct="1">
              <a:lnSpc>
                <a:spcPct val="80000"/>
              </a:lnSpc>
            </a:pPr>
            <a:r>
              <a:rPr lang="en-US" sz="800">
                <a:latin typeface="Times New Roman" charset="0"/>
              </a:rPr>
              <a:t>Existing capture technologies, however, are not cost-effective when considered in the context of sequestering CO2 from power plants. Most power plants and other large point sources use air-fired combustors, a process that exhausts CO2 diluted with nitrogen. Flue gas from coal-fired power plants contains 10-12 percent CO2 by volume, while flue gas from natural gas combined cycle plants contains only 3-6 percent CO2. For effective carbon sequestration, the CO2 in these exhaust gases must be separated and concentrated.</a:t>
            </a:r>
          </a:p>
          <a:p>
            <a:pPr eaLnBrk="1" hangingPunct="1">
              <a:lnSpc>
                <a:spcPct val="80000"/>
              </a:lnSpc>
            </a:pPr>
            <a:r>
              <a:rPr lang="en-US" sz="800">
                <a:latin typeface="Times New Roman" charset="0"/>
              </a:rPr>
              <a:t>CO2 is currently recovered from combustion exhaust by using amine absorbers and cryogenic coolers. The cost of CO2 capture using current technology, however, is on the order of $150 per ton of carbon - much too high for carbon emissions reduction applications. Analysis performed by SFA Pacific, Inc. indicates that adding existing technologies for CO2 capture to an electricity generation process could increase the cost of electricity by 2.5 cents to 4 cents/kWh depending on the type of process.</a:t>
            </a:r>
          </a:p>
          <a:p>
            <a:pPr eaLnBrk="1" hangingPunct="1">
              <a:lnSpc>
                <a:spcPct val="80000"/>
              </a:lnSpc>
            </a:pPr>
            <a:r>
              <a:rPr lang="en-US" sz="800">
                <a:latin typeface="Times New Roman" charset="0"/>
              </a:rPr>
              <a:t>Furthermore, carbon dioxide capture is generally estimated to represent three-fourths of the total cost of a carbon capture, storage, transport, and sequestration system.</a:t>
            </a:r>
          </a:p>
          <a:p>
            <a:pPr eaLnBrk="1" hangingPunct="1">
              <a:lnSpc>
                <a:spcPct val="80000"/>
              </a:lnSpc>
            </a:pPr>
            <a:r>
              <a:rPr lang="en-US" sz="800">
                <a:latin typeface="Times New Roman" charset="0"/>
              </a:rPr>
              <a:t>The program is pursuing evolutionary improvements in existing CO2 capture systems and also exploring revolutionary new capture and sequestration concepts. The most likely options currently identifiable for CO2 separation and capture include:</a:t>
            </a:r>
          </a:p>
          <a:p>
            <a:pPr eaLnBrk="1" hangingPunct="1">
              <a:lnSpc>
                <a:spcPct val="80000"/>
              </a:lnSpc>
            </a:pPr>
            <a:r>
              <a:rPr lang="en-US" sz="800">
                <a:latin typeface="Times New Roman" charset="0"/>
              </a:rPr>
              <a:t>Absorption (chemical and physical) </a:t>
            </a:r>
          </a:p>
          <a:p>
            <a:pPr eaLnBrk="1" hangingPunct="1">
              <a:lnSpc>
                <a:spcPct val="80000"/>
              </a:lnSpc>
            </a:pPr>
            <a:r>
              <a:rPr lang="en-US" sz="800">
                <a:latin typeface="Times New Roman" charset="0"/>
              </a:rPr>
              <a:t>Adsorption (physical and chemical) </a:t>
            </a:r>
          </a:p>
          <a:p>
            <a:pPr eaLnBrk="1" hangingPunct="1">
              <a:lnSpc>
                <a:spcPct val="80000"/>
              </a:lnSpc>
            </a:pPr>
            <a:r>
              <a:rPr lang="en-US" sz="800">
                <a:latin typeface="Times New Roman" charset="0"/>
              </a:rPr>
              <a:t>Low-temperature distillation </a:t>
            </a:r>
          </a:p>
          <a:p>
            <a:pPr eaLnBrk="1" hangingPunct="1">
              <a:lnSpc>
                <a:spcPct val="80000"/>
              </a:lnSpc>
            </a:pPr>
            <a:r>
              <a:rPr lang="en-US" sz="800">
                <a:latin typeface="Times New Roman" charset="0"/>
              </a:rPr>
              <a:t>Gas separation membranes </a:t>
            </a:r>
          </a:p>
          <a:p>
            <a:pPr eaLnBrk="1" hangingPunct="1">
              <a:lnSpc>
                <a:spcPct val="80000"/>
              </a:lnSpc>
            </a:pPr>
            <a:r>
              <a:rPr lang="en-US" sz="800">
                <a:latin typeface="Times New Roman" charset="0"/>
              </a:rPr>
              <a:t>Mineralization and biomineralization </a:t>
            </a:r>
          </a:p>
          <a:p>
            <a:pPr eaLnBrk="1" hangingPunct="1">
              <a:lnSpc>
                <a:spcPct val="80000"/>
              </a:lnSpc>
            </a:pPr>
            <a:r>
              <a:rPr lang="en-US" sz="800">
                <a:latin typeface="Times New Roman" charset="0"/>
              </a:rPr>
              <a:t>Opportunities for significant cost reductions exist since very little R&amp;D has been devoted to CO2 capture and separation technologies. Several innovative schemes have been proposed that could significantly reduce CO2 capture costs, compared to conventional processes. "One box" concepts that combine CO2 capture with reduction of criteria pollutant emissions are being explored as well.</a:t>
            </a:r>
          </a:p>
          <a:p>
            <a:pPr eaLnBrk="1" hangingPunct="1">
              <a:lnSpc>
                <a:spcPct val="80000"/>
              </a:lnSpc>
            </a:pPr>
            <a:r>
              <a:rPr lang="en-US" sz="800">
                <a:latin typeface="Times New Roman" charset="0"/>
              </a:rPr>
              <a:t>Examples of activities for this program element include:</a:t>
            </a:r>
          </a:p>
          <a:p>
            <a:pPr eaLnBrk="1" hangingPunct="1">
              <a:lnSpc>
                <a:spcPct val="80000"/>
              </a:lnSpc>
            </a:pPr>
            <a:r>
              <a:rPr lang="en-US" sz="800">
                <a:latin typeface="Times New Roman" charset="0"/>
              </a:rPr>
              <a:t>Research on revolutionary improvements in CO2 separation and capture technologies </a:t>
            </a:r>
          </a:p>
          <a:p>
            <a:pPr lvl="1" eaLnBrk="1" hangingPunct="1">
              <a:lnSpc>
                <a:spcPct val="80000"/>
              </a:lnSpc>
            </a:pPr>
            <a:r>
              <a:rPr lang="en-US" sz="800">
                <a:latin typeface="Times New Roman" charset="0"/>
              </a:rPr>
              <a:t>new materials (e.g., physical and chemical absorbents, carbon fiber molecular sieves, polymeric membranes); </a:t>
            </a:r>
          </a:p>
          <a:p>
            <a:pPr lvl="1" eaLnBrk="1" hangingPunct="1">
              <a:lnSpc>
                <a:spcPct val="80000"/>
              </a:lnSpc>
            </a:pPr>
            <a:r>
              <a:rPr lang="en-US" sz="800">
                <a:latin typeface="Times New Roman" charset="0"/>
              </a:rPr>
              <a:t>micro-channel processing units with rapid kinetics; </a:t>
            </a:r>
          </a:p>
          <a:p>
            <a:pPr lvl="1" eaLnBrk="1" hangingPunct="1">
              <a:lnSpc>
                <a:spcPct val="80000"/>
              </a:lnSpc>
            </a:pPr>
            <a:r>
              <a:rPr lang="en-US" sz="800">
                <a:latin typeface="Times New Roman" charset="0"/>
              </a:rPr>
              <a:t>CO2 hydrate formation and separation processes; </a:t>
            </a:r>
          </a:p>
          <a:p>
            <a:pPr lvl="1" eaLnBrk="1" hangingPunct="1">
              <a:lnSpc>
                <a:spcPct val="80000"/>
              </a:lnSpc>
            </a:pPr>
            <a:r>
              <a:rPr lang="en-US" sz="800">
                <a:latin typeface="Times New Roman" charset="0"/>
              </a:rPr>
              <a:t>oxygen-enhanced combustion approaches; </a:t>
            </a:r>
          </a:p>
          <a:p>
            <a:pPr eaLnBrk="1" hangingPunct="1">
              <a:lnSpc>
                <a:spcPct val="80000"/>
              </a:lnSpc>
            </a:pPr>
            <a:r>
              <a:rPr lang="en-US" sz="800">
                <a:latin typeface="Times New Roman" charset="0"/>
              </a:rPr>
              <a:t>Development of retrofittable CO2 reduction and capture options for existing large point sources of CO2 emissions such as electricity generation units, petroleum refineries, and cement and lime production facilities; </a:t>
            </a:r>
          </a:p>
          <a:p>
            <a:pPr eaLnBrk="1" hangingPunct="1">
              <a:lnSpc>
                <a:spcPct val="80000"/>
              </a:lnSpc>
            </a:pPr>
            <a:r>
              <a:rPr lang="en-US" sz="800">
                <a:latin typeface="Times New Roman" charset="0"/>
              </a:rPr>
              <a:t>Integration of CO2 capture with advanced power cycles and technologies and with environmental control technologies for criteria pollutants.</a:t>
            </a:r>
          </a:p>
          <a:p>
            <a:pPr eaLnBrk="1" hangingPunct="1">
              <a:lnSpc>
                <a:spcPct val="80000"/>
              </a:lnSpc>
            </a:pPr>
            <a:endParaRPr lang="en-US" sz="800">
              <a:latin typeface="Times New Roman" charset="0"/>
            </a:endParaRPr>
          </a:p>
          <a:p>
            <a:pPr eaLnBrk="1" hangingPunct="1">
              <a:lnSpc>
                <a:spcPct val="80000"/>
              </a:lnSpc>
            </a:pPr>
            <a:r>
              <a:rPr lang="en-US" sz="800">
                <a:latin typeface="Times New Roman" charset="0"/>
              </a:rPr>
              <a:t>http://www.fossil.energy.gov/programs/sequestration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9A8D4F35-394C-D94D-8723-39CC0DDDF4AA}" type="slidenum">
              <a:rPr lang="en-US"/>
              <a:pPr/>
              <a:t>40</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i="1">
                <a:latin typeface="Times New Roman" charset="0"/>
              </a:rPr>
              <a:t>Developing Cleaner Coal Technologies</a:t>
            </a:r>
          </a:p>
          <a:p>
            <a:pPr eaLnBrk="1" hangingPunct="1"/>
            <a:r>
              <a:rPr lang="en-US">
                <a:latin typeface="Times New Roman" charset="0"/>
              </a:rPr>
              <a:t>Carbon sequestration is a family of methods for capturing and permanently isolating carbon dioxide. Sequestration of carbon dioxide emissions from coal could help retain coal’s strategic value as a low-cost, abundant, domestic fuel.  </a:t>
            </a:r>
          </a:p>
          <a:p>
            <a:pPr eaLnBrk="1" hangingPunct="1"/>
            <a:r>
              <a:rPr lang="en-US">
                <a:latin typeface="Times New Roman" charset="0"/>
              </a:rPr>
              <a:t>    The 2006 Budget provides $286 million for the President’s Coal Research Initiative to improve the environmental performance of coal power plants by reducing emissions and improving efficiency. This includes $68 million for the Clean Coal Power Initiative, of which $18 million is allocated to continue development of the FutureGen coal-fueled, zero-emissions, electricity and hydrogen generation project announced by the President in February 2003. FutureGen is guided by an industry and international partnership that will work cooperatively on research, development, and deployment of technologies that will dramatically reduce air pollution from coal-fueled electricity generation plants, generate hydrogen, and capture and store greenhouse gas emissions. The Budget ensures that unexpended funds available from prior years’ clean coal projects are available to fund future clean coal activities, beginning with FutureGen. The Budget also increases funding for research and development of other clean coal technologies, such as Integrated Gasification Combined Cycle systems, carbon sequestration, and next-generation turbines.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8C8C5069-F0A8-844B-9183-B5758D7DB024}" type="slidenum">
              <a:rPr lang="en-US"/>
              <a:pPr/>
              <a:t>41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i="1" dirty="0">
                <a:latin typeface="Times New Roman" charset="0"/>
              </a:rPr>
              <a:t>On shore: 1 million/km</a:t>
            </a:r>
          </a:p>
          <a:p>
            <a:pPr eaLnBrk="1" hangingPunct="1"/>
            <a:endParaRPr lang="en-US" b="1" i="1" dirty="0">
              <a:latin typeface="Times New Roman" charset="0"/>
            </a:endParaRPr>
          </a:p>
          <a:p>
            <a:pPr eaLnBrk="1" hangingPunct="1"/>
            <a:r>
              <a:rPr lang="en-US" b="1" i="1" dirty="0">
                <a:latin typeface="Times New Roman" charset="0"/>
              </a:rPr>
              <a:t>Developing Cleaner Coal Technologies</a:t>
            </a:r>
          </a:p>
          <a:p>
            <a:pPr eaLnBrk="1" hangingPunct="1"/>
            <a:r>
              <a:rPr lang="en-US" dirty="0">
                <a:latin typeface="Times New Roman" charset="0"/>
              </a:rPr>
              <a:t>Carbon sequestration is a family of methods for capturing and permanently isolating carbon dioxide. Sequestration of carbon dioxide emissions from coal could help retain coal’s strategic value as a low-cost, abundant, domestic fuel.  </a:t>
            </a:r>
          </a:p>
          <a:p>
            <a:pPr eaLnBrk="1" hangingPunct="1"/>
            <a:r>
              <a:rPr lang="en-US" dirty="0">
                <a:latin typeface="Times New Roman" charset="0"/>
              </a:rPr>
              <a:t>    The 2006 Budget provides $286 million for the President’s Coal Research Initiative to improve the environmental performance of coal power plants by reducing emissions and improving efficiency. This includes $68 million for the Clean Coal Power Initiative, of which $18 million is allocated to continue development of the FutureGen coal-fueled, zero-emissions, electricity and hydrogen generation project announced by the President in February 2003. FutureGen is guided by an industry and international partnership that will work cooperatively on research, development, and deployment of technologies that will dramatically reduce air pollution from coal-fueled electricity generation plants, generate hydrogen, and capture and store greenhouse gas emissions. The Budget ensures that unexpended funds available from prior years’ clean coal projects are available to fund future clean coal activities, beginning with FutureGen. The Budget also increases funding for research and development of other clean coal technologies, such as Integrated Gasification Combined Cycle systems, carbon sequestration, and next-generation turbines.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7F729466-4709-DB43-BBEA-24BAF0D62BC2}" type="slidenum">
              <a:rPr lang="en-US"/>
              <a:pPr/>
              <a:t>42</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i="1" dirty="0">
                <a:latin typeface="Times New Roman" charset="0"/>
              </a:rPr>
              <a:t>CO2 enhanced oil extraction, injected to push oil out</a:t>
            </a:r>
          </a:p>
          <a:p>
            <a:pPr eaLnBrk="1" hangingPunct="1"/>
            <a:endParaRPr lang="en-US" b="1" i="1" dirty="0">
              <a:latin typeface="Times New Roman" charset="0"/>
            </a:endParaRPr>
          </a:p>
          <a:p>
            <a:pPr eaLnBrk="1" hangingPunct="1"/>
            <a:endParaRPr lang="en-US" b="1" i="1" dirty="0">
              <a:latin typeface="Times New Roman" charset="0"/>
            </a:endParaRPr>
          </a:p>
          <a:p>
            <a:pPr eaLnBrk="1" hangingPunct="1"/>
            <a:r>
              <a:rPr lang="en-US" b="1" i="1" dirty="0">
                <a:latin typeface="Times New Roman" charset="0"/>
              </a:rPr>
              <a:t>Developing Cleaner Coal Technologies</a:t>
            </a:r>
          </a:p>
          <a:p>
            <a:pPr eaLnBrk="1" hangingPunct="1"/>
            <a:r>
              <a:rPr lang="en-US" dirty="0">
                <a:latin typeface="Times New Roman" charset="0"/>
              </a:rPr>
              <a:t>Carbon sequestration is a family of methods for capturing and permanently isolating carbon dioxide. Sequestration of carbon dioxide emissions from coal could help retain coal’s strategic value as a low-cost, abundant, domestic fuel.  </a:t>
            </a:r>
          </a:p>
          <a:p>
            <a:pPr eaLnBrk="1" hangingPunct="1"/>
            <a:r>
              <a:rPr lang="en-US" dirty="0">
                <a:latin typeface="Times New Roman" charset="0"/>
              </a:rPr>
              <a:t>    The 2006 Budget provides $286 million for the President’s Coal Research Initiative to improve the environmental performance of coal power plants by reducing emissions and improving efficiency. This includes $68 million for the Clean Coal Power Initiative, of which $18 million is allocated to continue development of the FutureGen coal-fueled, zero-emissions, electricity and hydrogen generation project announced by the President in February 2003. FutureGen is guided by an industry and international partnership that will work cooperatively on research, development, and deployment of technologies that will dramatically reduce air pollution from coal-fueled electricity generation plants, generate hydrogen, and capture and store greenhouse gas emissions. The Budget ensures that unexpended funds available from prior years’ clean coal projects are available to fund future clean coal activities, beginning with FutureGen. The Budget also increases funding for research and development of other clean coal technologies, such as Integrated Gasification Combined Cycle systems, carbon sequestration, and next-generation turbines.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2566D56D-3E32-D142-BFCA-F3D22CA4C68E}" type="slidenum">
              <a:rPr lang="en-US"/>
              <a:pPr/>
              <a:t>43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i="1">
                <a:latin typeface="Times New Roman" charset="0"/>
              </a:rPr>
              <a:t>Developing Cleaner Coal Technologies</a:t>
            </a:r>
          </a:p>
          <a:p>
            <a:pPr eaLnBrk="1" hangingPunct="1"/>
            <a:r>
              <a:rPr lang="en-US">
                <a:latin typeface="Times New Roman" charset="0"/>
              </a:rPr>
              <a:t>Carbon sequestration is a family of methods for capturing and permanently isolating carbon dioxide. Sequestration of carbon dioxide emissions from coal could help retain coal’s strategic value as a low-cost, abundant, domestic fuel.  </a:t>
            </a:r>
          </a:p>
          <a:p>
            <a:pPr eaLnBrk="1" hangingPunct="1"/>
            <a:r>
              <a:rPr lang="en-US">
                <a:latin typeface="Times New Roman" charset="0"/>
              </a:rPr>
              <a:t>    The 2006 Budget provides $286 million for the President’s Coal Research Initiative to improve the environmental performance of coal power plants by reducing emissions and improving efficiency. This includes $68 million for the Clean Coal Power Initiative, of which $18 million is allocated to continue development of the FutureGen coal-fueled, zero-emissions, electricity and hydrogen generation project announced by the President in February 2003. FutureGen is guided by an industry and international partnership that will work cooperatively on research, development, and deployment of technologies that will dramatically reduce air pollution from coal-fueled electricity generation plants, generate hydrogen, and capture and store greenhouse gas emissions. The Budget ensures that unexpended funds available from prior years’ clean coal projects are available to fund future clean coal activities, beginning with FutureGen. The Budget also increases funding for research and development of other clean coal technologies, such as Integrated Gasification Combined Cycle systems, carbon sequestration, and next-generation turbines.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Geologic: under ground</a:t>
            </a:r>
          </a:p>
          <a:p>
            <a:endParaRPr lang="en-US" dirty="0"/>
          </a:p>
          <a:p>
            <a:r>
              <a:rPr lang="en-US" dirty="0"/>
              <a:t>Terrestrial: plant and soil</a:t>
            </a:r>
          </a:p>
        </p:txBody>
      </p:sp>
      <p:sp>
        <p:nvSpPr>
          <p:cNvPr id="4" name="Slide Number Placeholder 3"/>
          <p:cNvSpPr>
            <a:spLocks noGrp="1"/>
          </p:cNvSpPr>
          <p:nvPr>
            <p:ph type="sldNum" sz="quarter" idx="5"/>
          </p:nvPr>
        </p:nvSpPr>
        <p:spPr/>
        <p:txBody>
          <a:bodyPr/>
          <a:lstStyle/>
          <a:p>
            <a:fld id="{9C42C253-53D3-FB4E-9DCC-6718E2549B1F}" type="slidenum">
              <a:rPr lang="en-US" smtClean="0"/>
              <a:pPr/>
              <a:t>44</a:t>
            </a:fld>
            <a:endParaRPr lang="en-US"/>
          </a:p>
        </p:txBody>
      </p:sp>
    </p:spTree>
    <p:extLst>
      <p:ext uri="{BB962C8B-B14F-4D97-AF65-F5344CB8AC3E}">
        <p14:creationId xmlns:p14="http://schemas.microsoft.com/office/powerpoint/2010/main" val="3641734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F2C4B59E-C60F-A446-98BD-75204F7196D9}" type="slidenum">
              <a:rPr lang="en-US"/>
              <a:pPr/>
              <a:t>45</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a:latin typeface="Times New Roman" charset="0"/>
              </a:rPr>
              <a:t>Geologic Sequestration Research</a:t>
            </a:r>
          </a:p>
          <a:p>
            <a:pPr eaLnBrk="1" hangingPunct="1">
              <a:lnSpc>
                <a:spcPct val="80000"/>
              </a:lnSpc>
            </a:pPr>
            <a:endParaRPr lang="en-US" sz="800">
              <a:latin typeface="Times New Roman" charset="0"/>
            </a:endParaRPr>
          </a:p>
          <a:p>
            <a:pPr eaLnBrk="1" hangingPunct="1">
              <a:lnSpc>
                <a:spcPct val="80000"/>
              </a:lnSpc>
            </a:pPr>
            <a:r>
              <a:rPr lang="en-US" sz="800">
                <a:latin typeface="Times New Roman" charset="0"/>
              </a:rPr>
              <a:t>Carbon dioxide sequestration in geologic formations includes oil and gas reservoirs, unmineable coal seams, and deep saline reservoirs. These are structures that have stored crude oil, natural gas, brine and CO2 over millions of years. Many power plants and other large emitters of CO2 are located near geologic formations that are amenable to CO2 storage. Further, in many cases, injection of CO2 into a geologic formation can enhance the recovery of hydrocarbons, providing value-added byproducts that can offset the cost of CO2 capture and sequestration.</a:t>
            </a:r>
          </a:p>
          <a:p>
            <a:pPr eaLnBrk="1" hangingPunct="1">
              <a:lnSpc>
                <a:spcPct val="80000"/>
              </a:lnSpc>
            </a:pPr>
            <a:r>
              <a:rPr lang="en-US" sz="800">
                <a:latin typeface="Times New Roman" charset="0"/>
              </a:rPr>
              <a:t>The primary goal of the Energy Department's sequestration research is to understand the behavior of CO2 when stored in geologic formations. For example, studies are being done to determine the extent to which the CO2 moves within the geologic formation, and what physical and chemical changes occur to the formation when CO2 is injected. This information is key to ensure that sequestration will not impair the geologic integrity of an underground formation and that CO2 storage is secure and environmentally acceptable.</a:t>
            </a:r>
          </a:p>
          <a:p>
            <a:pPr eaLnBrk="1" hangingPunct="1">
              <a:lnSpc>
                <a:spcPct val="80000"/>
              </a:lnSpc>
            </a:pPr>
            <a:r>
              <a:rPr lang="en-US" sz="800" b="1">
                <a:latin typeface="Times New Roman" charset="0"/>
              </a:rPr>
              <a:t>Oil and Gas Reservoirs.</a:t>
            </a:r>
            <a:r>
              <a:rPr lang="en-US" sz="800">
                <a:latin typeface="Times New Roman" charset="0"/>
              </a:rPr>
              <a:t> In some cases, production from an oil or natural gas reservoir can be enhanced by pumping CO2 gas into the reservoir to push out the product, which is called enhanced oil recovery. The United States is the world leader in enhanced oil recovery technology, using about 32 million tons of CO2 per year for this purpose. From the perspective of the sequestration program, enhanced oil recovery represents an opportunity to sequester carbon at low net cost, due to the revenues from recovered oil/gas.</a:t>
            </a:r>
          </a:p>
          <a:p>
            <a:pPr eaLnBrk="1" hangingPunct="1">
              <a:lnSpc>
                <a:spcPct val="80000"/>
              </a:lnSpc>
            </a:pPr>
            <a:r>
              <a:rPr lang="en-US" sz="800">
                <a:latin typeface="Times New Roman" charset="0"/>
              </a:rPr>
              <a:t>In an enhanced oil recovery application, the integrity of the CO2 that remains in the reservoir is well-understood and very high, as long as the original pressure of the reservoir is not exceeded. The scope of this EOR application is currently economically limited to point sources of CO2 emissions that are near an oil or natural gas reservoir.</a:t>
            </a:r>
          </a:p>
          <a:p>
            <a:pPr eaLnBrk="1" hangingPunct="1">
              <a:lnSpc>
                <a:spcPct val="80000"/>
              </a:lnSpc>
            </a:pPr>
            <a:r>
              <a:rPr lang="en-US" sz="800" b="1">
                <a:latin typeface="Times New Roman" charset="0"/>
              </a:rPr>
              <a:t>Coal Bed Methane.</a:t>
            </a:r>
            <a:r>
              <a:rPr lang="en-US" sz="800">
                <a:latin typeface="Times New Roman" charset="0"/>
              </a:rPr>
              <a:t> Coal beds typically contain large amounts of methane-rich gas that is adsorbed onto the surface of the coal. The current practice for recovering coal bed methane is to depressurize the bed, usually by pumping water out of the reservoir. An alternative approach is to inject carbon dioxide gas into the bed. Tests have shown that the adsorption rate for CO2 to be approximately twice that of methane, giving it the potential to efficiently displace methane and remain sequestered in the bed. CO2 recovery of coal bed methane has been demonstrated in limited field tests, but much more work is necessary to understand and optimize the process.</a:t>
            </a:r>
          </a:p>
          <a:p>
            <a:pPr eaLnBrk="1" hangingPunct="1">
              <a:lnSpc>
                <a:spcPct val="80000"/>
              </a:lnSpc>
            </a:pPr>
            <a:r>
              <a:rPr lang="en-US" sz="800">
                <a:latin typeface="Times New Roman" charset="0"/>
              </a:rPr>
              <a:t>Similar to the by-product value gained from enhanced oil recovery, the recovered methane provides a value-added revenue stream to the carbon sequestration process, creating a low net cost option. The U.S. coal resources are estimated at 6 trillion tons, and 90 percent of it is unmineable due to seam thickness, depth, and structural integrity. Another promising aspect of CO2 sequestration in coal beds is that many of the large unmineable coal seams are near electricity generating facilities that are large point sources of CO2 gas. Thus, limited pipeline transport of CO2 gas would be required. Integration of coal bed methane with a coal-fired electricity generating system can provide an option for additional power generation with low emissions.</a:t>
            </a:r>
          </a:p>
          <a:p>
            <a:pPr eaLnBrk="1" hangingPunct="1">
              <a:lnSpc>
                <a:spcPct val="80000"/>
              </a:lnSpc>
            </a:pPr>
            <a:r>
              <a:rPr lang="en-US" sz="800" b="1">
                <a:latin typeface="Times New Roman" charset="0"/>
              </a:rPr>
              <a:t>Saline Formations.</a:t>
            </a:r>
            <a:r>
              <a:rPr lang="en-US" sz="800">
                <a:latin typeface="Times New Roman" charset="0"/>
              </a:rPr>
              <a:t> Sequestration of CO2 in deep saline formations does not produce value-added by-products, but it has other advantages. First, the estimated carbon storage capacity of saline formations in the United States is large, making them a viable long-term solution. It has been estimated that deep saline formations in the United States could potentially store up to 500 billion tonnes of CO2.</a:t>
            </a:r>
          </a:p>
          <a:p>
            <a:pPr eaLnBrk="1" hangingPunct="1">
              <a:lnSpc>
                <a:spcPct val="80000"/>
              </a:lnSpc>
            </a:pPr>
            <a:r>
              <a:rPr lang="en-US" sz="800">
                <a:latin typeface="Times New Roman" charset="0"/>
              </a:rPr>
              <a:t>Second, most existing large CO2 point sources are within easy access to a saline formation injection point, and therefore sequestration in saline formations is compatible with a strategy of transforming large portions of the existing U.S. energy and industrial assets to near-zero carbon emissions via low-cost carbon sequestration retrofits.</a:t>
            </a:r>
          </a:p>
          <a:p>
            <a:pPr eaLnBrk="1" hangingPunct="1">
              <a:lnSpc>
                <a:spcPct val="80000"/>
              </a:lnSpc>
            </a:pPr>
            <a:r>
              <a:rPr lang="en-US" sz="800">
                <a:latin typeface="Times New Roman" charset="0"/>
              </a:rPr>
              <a:t>Assuring the environmental acceptability and safety of CO2 storage in saline formations is a key component of this program element. Determining that CO2 will not escape from formations and either migrate up to the earth’s surface or contaminate drinking water supplies is a key aspect of sequestration research. Although much work is needed to better understand and characterize sequestration of CO2 in deep saline formations, a significant baseline of information and experience exists. For example, as part of enhanced oil recovery operations, the oil industry routinely injects brines from the recovered oil into saline reservoirs, and the U.S. Environmental Protection Agency (EPA) has permitted some hazardous waste disposal sites that inject liquid wastes into deep saline formations.</a:t>
            </a:r>
          </a:p>
          <a:p>
            <a:pPr eaLnBrk="1" hangingPunct="1">
              <a:lnSpc>
                <a:spcPct val="80000"/>
              </a:lnSpc>
            </a:pPr>
            <a:r>
              <a:rPr lang="en-US" sz="800">
                <a:latin typeface="Times New Roman" charset="0"/>
              </a:rPr>
              <a:t>The Norwegian oil company, Statoil, is injecting approximately one million tonnes per year of recovered CO2 into the Utsira Sand, a saline formation under the sea associated with the Sleipner West Heimdel gas reservoir. The amount being sequestered is equivalent to the output of a 150-megawatt coal-fired power plant. </a:t>
            </a:r>
          </a:p>
          <a:p>
            <a:pPr eaLnBrk="1" hangingPunct="1">
              <a:lnSpc>
                <a:spcPct val="80000"/>
              </a:lnSpc>
            </a:pPr>
            <a:endParaRPr lang="en-US" sz="800">
              <a:latin typeface="Times New Roman" charset="0"/>
            </a:endParaRPr>
          </a:p>
          <a:p>
            <a:pPr eaLnBrk="1" hangingPunct="1">
              <a:lnSpc>
                <a:spcPct val="80000"/>
              </a:lnSpc>
            </a:pPr>
            <a:r>
              <a:rPr lang="en-US" sz="800">
                <a:latin typeface="Times New Roman" charset="0"/>
              </a:rPr>
              <a:t>http://www.fossil.energy.gov/programs/sequestration</a:t>
            </a:r>
          </a:p>
          <a:p>
            <a:pPr eaLnBrk="1" hangingPunct="1">
              <a:lnSpc>
                <a:spcPct val="80000"/>
              </a:lnSpc>
            </a:pPr>
            <a:r>
              <a:rPr lang="en-US" sz="800">
                <a:latin typeface="Times New Roman" charset="0"/>
              </a:rPr>
              <a:t>___________________________________________________</a:t>
            </a:r>
          </a:p>
          <a:p>
            <a:pPr eaLnBrk="1" hangingPunct="1">
              <a:lnSpc>
                <a:spcPct val="80000"/>
              </a:lnSpc>
            </a:pPr>
            <a:endParaRPr lang="en-US" sz="800">
              <a:latin typeface="Times New Roman" charset="0"/>
            </a:endParaRPr>
          </a:p>
          <a:p>
            <a:pPr eaLnBrk="1" hangingPunct="1">
              <a:lnSpc>
                <a:spcPct val="80000"/>
              </a:lnSpc>
            </a:pPr>
            <a:r>
              <a:rPr lang="en-US" sz="800">
                <a:latin typeface="Times New Roman" charset="0"/>
              </a:rPr>
              <a:t>Geologic formations considered for CO2 storage are layers of porous rock deep underground that are “capped” by a layer of non-porous rock above them.  Sequestration practitioners drill a well down into the porous rock and inject pressurized CO2 into it.  The CO2 is buoyant and flows upward until it encounters the layer of non-porous rock and becomes trapped.  There are other mechanisms for CO2 trapping as well.  CO2 molecules can dissolve in brine, react with minerals to form solid carbonates, or adsorb in the pores of the porous rock. The degree to which a specific underground formation is amenable to CO2 storage can be difficult to discern.  Research is aimed at developing the ability to characterize a formation before CO2-injection to be able to predict its CO2 storage capacity. Another area of research is the development of CO2 injection techniques that achieve broad dispersion of CO2 throughout the formation, overcome low diffusion rates, and avoid fracturing the cap rock. These two areas, site characterization and injection techniques, are interrelated because improved formation characterization will help determine the best injection procedure. </a:t>
            </a:r>
          </a:p>
          <a:p>
            <a:pPr eaLnBrk="1" hangingPunct="1">
              <a:lnSpc>
                <a:spcPct val="80000"/>
              </a:lnSpc>
            </a:pPr>
            <a:r>
              <a:rPr lang="en-US" sz="800">
                <a:latin typeface="Times New Roman" charset="0"/>
              </a:rPr>
              <a:t>There are three priority types of geologic formations in which CO2 can be stored, and each has different opportunities and challenges: </a:t>
            </a:r>
          </a:p>
          <a:p>
            <a:pPr eaLnBrk="1" hangingPunct="1">
              <a:lnSpc>
                <a:spcPct val="80000"/>
              </a:lnSpc>
            </a:pPr>
            <a:r>
              <a:rPr lang="en-US" sz="800">
                <a:latin typeface="Times New Roman" charset="0"/>
              </a:rPr>
              <a:t>Depleted oil and gas reservoirs.   These are formations that held crude oil and natural gas over geologic time frames.  In general they are a layer of porous rock with a layer of non-porous rock above such that the non-porous layer forms a dome.  It is the dome shape that trapped the hydrocarbons.  This same dome offers great potential to trap CO2 and makes these formations excellent sequestration opportunities. </a:t>
            </a:r>
            <a:br>
              <a:rPr lang="en-US" sz="800">
                <a:latin typeface="Times New Roman" charset="0"/>
              </a:rPr>
            </a:br>
            <a:br>
              <a:rPr lang="en-US" sz="800">
                <a:latin typeface="Times New Roman" charset="0"/>
              </a:rPr>
            </a:br>
            <a:r>
              <a:rPr lang="en-US" sz="800">
                <a:latin typeface="Times New Roman" charset="0"/>
              </a:rPr>
              <a:t>As a value-added benefit, CO2 injected into a depleting oil reservoir can enable incremental oil to be recovered.  The CO2 lowers the viscosity of the oil enabling it to slip through the pores in the rock and flow with the pressure differential toward a recovery well.  Typically, primary oil recovery and secondary recovery via a water flood produce 30-40% of a reservoir's original oil in place (OOIP). A CO2 flood enables recovery of an additional 10-15% of the OOIP.  CO2 enhanced oil recovery (EOR) is a commercial process and in demand recently with high crude oil prices. However, commercial practitioners operate their injections with the goal of minimizing the amount of CO2 left in the ground so that the CO2 can be used for another well.  NETL's work in this area is focused on CO2 EOR injection practices that maximize the amount of CO2 sequestered. </a:t>
            </a:r>
          </a:p>
          <a:p>
            <a:pPr eaLnBrk="1" hangingPunct="1">
              <a:lnSpc>
                <a:spcPct val="80000"/>
              </a:lnSpc>
            </a:pPr>
            <a:r>
              <a:rPr lang="en-US" sz="800">
                <a:latin typeface="Times New Roman" charset="0"/>
              </a:rPr>
              <a:t>Unmineable coal seams.   Unmineable coal seams are too deep or too thin to be mined economically.  All coals have varying amounts of methane adsorbed onto pore surfaces, and wells can be drilled into unmineable coal beds to recover this coal bed methane (CBM ).  Initial CBM recovery methods, dewatering and depressurization, leave a fair amount of CBM in the reservoir.  Additional CBM recovery can be achieved by sweeping the coalbed with nitrogen.  CO2 offers an alternative to nitrogen.  It preferentially adsorbs onto the surface of the coal, releasing the methane.  Two or three molecules of CO2 are adsorbed for each molecule of methane released, thereby providing an excellent storage sink for CO2.  The maximum domestic capacity for CO2 enhanced coalbed methane (ECBM) has been estimated at 90 billion metric tons CO2,* 40 billion metric tons of which are in Alaska .  Like depleting oil reservoirs, unmineable coal beds are a good early opportunity for CO2 storage.  </a:t>
            </a:r>
            <a:br>
              <a:rPr lang="en-US" sz="800">
                <a:latin typeface="Times New Roman" charset="0"/>
              </a:rPr>
            </a:br>
            <a:br>
              <a:rPr lang="en-US" sz="800">
                <a:latin typeface="Times New Roman" charset="0"/>
              </a:rPr>
            </a:br>
            <a:r>
              <a:rPr lang="en-US" sz="800">
                <a:latin typeface="Times New Roman" charset="0"/>
              </a:rPr>
              <a:t>Coal swelling is a potential barrier to CO2 ECBM.  It has been observed that when coal adsorbs CO2, it swells in volume.  In an underground formation swelling can cause a sharp drop in permeability, which not only restricts the flow of CO2 into the formation but also impedes the recovery of displaced CBM.  NETL is pursuing angled drilling techniques and fracturing as possible means of overcoming the negative effects of swelling. </a:t>
            </a:r>
          </a:p>
          <a:p>
            <a:pPr eaLnBrk="1" hangingPunct="1">
              <a:lnSpc>
                <a:spcPct val="80000"/>
              </a:lnSpc>
            </a:pPr>
            <a:r>
              <a:rPr lang="en-US" sz="800">
                <a:latin typeface="Times New Roman" charset="0"/>
              </a:rPr>
              <a:t>Saline formations.   Saline formations are layers of porous rock that are saturated with brine.  They are much more commonplace than coal seams or oil and gas bearing rock, and represent an enormous potential for CO2 storage capacity.  However, much less is known about saline formations than is known about crude oil reservoirs and coal seams and there is a greater amount of uncertainty associated with their amenability to CO2 storage.  </a:t>
            </a:r>
            <a:br>
              <a:rPr lang="en-US" sz="800">
                <a:latin typeface="Times New Roman" charset="0"/>
              </a:rPr>
            </a:br>
            <a:br>
              <a:rPr lang="en-US" sz="800">
                <a:latin typeface="Times New Roman" charset="0"/>
              </a:rPr>
            </a:br>
            <a:r>
              <a:rPr lang="en-US" sz="800">
                <a:latin typeface="Times New Roman" charset="0"/>
              </a:rPr>
              <a:t>Saline formations tend to have a lower permeability than do hydrocarbon-bearing formations, and work is directed at hydraulic fracturing and other field practices to increase injectivity.  Saline formations contain minerals that could react with injected CO2 to form solid carbonates.  The carbonate reactions have the potential to be both a positive and a negative.  They can increase permanence but they also may plug up the formation in the immediate vicinity of an injection well.  Researchers seek injection techniques that promote advantageous mineralization reactions. </a:t>
            </a:r>
          </a:p>
          <a:p>
            <a:pPr eaLnBrk="1" hangingPunct="1">
              <a:lnSpc>
                <a:spcPct val="80000"/>
              </a:lnSpc>
            </a:pPr>
            <a:endParaRPr lang="en-US" sz="800">
              <a:latin typeface="Times New Roman" charset="0"/>
            </a:endParaRPr>
          </a:p>
          <a:p>
            <a:pPr eaLnBrk="1" hangingPunct="1">
              <a:lnSpc>
                <a:spcPct val="80000"/>
              </a:lnSpc>
            </a:pPr>
            <a:r>
              <a:rPr lang="en-US" sz="800">
                <a:latin typeface="Times New Roman" charset="0"/>
              </a:rPr>
              <a:t>http://www.netl.doe.gov/technologies/carbon_seq/core_rd/storage.html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5A4E795A-7142-4141-92AE-7159D9269509}" type="slidenum">
              <a:rPr lang="en-US"/>
              <a:pPr/>
              <a:t>47</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a:latin typeface="Times New Roman" charset="0"/>
              </a:rPr>
              <a:t>Ocean Sequestration Research</a:t>
            </a:r>
            <a:endParaRPr lang="en-US" sz="800">
              <a:latin typeface="Times New Roman" charset="0"/>
            </a:endParaRPr>
          </a:p>
          <a:p>
            <a:pPr eaLnBrk="1" hangingPunct="1">
              <a:lnSpc>
                <a:spcPct val="80000"/>
              </a:lnSpc>
            </a:pPr>
            <a:br>
              <a:rPr lang="en-US" sz="800">
                <a:latin typeface="Times New Roman" charset="0"/>
              </a:rPr>
            </a:br>
            <a:r>
              <a:rPr lang="en-US" sz="800">
                <a:latin typeface="Times New Roman" charset="0"/>
              </a:rPr>
              <a:t>MORE INFO</a:t>
            </a:r>
          </a:p>
          <a:p>
            <a:pPr eaLnBrk="1" hangingPunct="1">
              <a:lnSpc>
                <a:spcPct val="80000"/>
              </a:lnSpc>
            </a:pPr>
            <a:r>
              <a:rPr lang="en-US" sz="800">
                <a:latin typeface="Times New Roman" charset="0"/>
                <a:hlinkClick r:id="rId3"/>
              </a:rPr>
              <a:t>National Lab scientists at DOE's Center for Research on Ocean Carbon Sequestration are studying deep injection and ocean fertilization.</a:t>
            </a:r>
            <a:br>
              <a:rPr lang="en-US" sz="800">
                <a:latin typeface="Times New Roman" charset="0"/>
                <a:hlinkClick r:id="rId3"/>
              </a:rPr>
            </a:br>
            <a:r>
              <a:rPr lang="en-US" sz="800">
                <a:latin typeface="Times New Roman" charset="0"/>
              </a:rPr>
              <a:t>[Leave site]</a:t>
            </a:r>
          </a:p>
          <a:p>
            <a:pPr eaLnBrk="1" hangingPunct="1">
              <a:lnSpc>
                <a:spcPct val="80000"/>
              </a:lnSpc>
            </a:pPr>
            <a:r>
              <a:rPr lang="en-US" sz="800">
                <a:latin typeface="Times New Roman" charset="0"/>
              </a:rPr>
              <a:t>CO2 is soluble in ocean water, and through natural processes the oceans both absorb and emit huge amounts of CO2 into the atmosphere. In fact, the amount of carbon stored in the ocean dwarfs the carbon stored in terrestrial ecosystems.</a:t>
            </a:r>
          </a:p>
          <a:p>
            <a:pPr eaLnBrk="1" hangingPunct="1">
              <a:lnSpc>
                <a:spcPct val="80000"/>
              </a:lnSpc>
            </a:pPr>
            <a:r>
              <a:rPr lang="en-US" sz="800">
                <a:latin typeface="Times New Roman" charset="0"/>
              </a:rPr>
              <a:t>It is widely believed that the oceans will eventually absorb 80-90 percent of the CO2 in the atmosphere and transfer it to the deep ocean. However, the kinetics of ocean uptake are unacceptably slow, causing a peak atmospheric CO2 concentration of several hundred years.The program will explore options for speeding up the natural processes by which the oceans transport CO2 and for injecting CO2 directly into the deep ocean.</a:t>
            </a:r>
            <a:endParaRPr lang="en-US" sz="800" b="1">
              <a:latin typeface="Times New Roman" charset="0"/>
            </a:endParaRPr>
          </a:p>
          <a:p>
            <a:pPr eaLnBrk="1" hangingPunct="1">
              <a:lnSpc>
                <a:spcPct val="80000"/>
              </a:lnSpc>
            </a:pPr>
            <a:r>
              <a:rPr lang="en-US" sz="800" b="1">
                <a:latin typeface="Times New Roman" charset="0"/>
              </a:rPr>
              <a:t>Enhancement of Natural Carbon Sequestration in the Ocean</a:t>
            </a:r>
          </a:p>
          <a:p>
            <a:pPr eaLnBrk="1" hangingPunct="1">
              <a:lnSpc>
                <a:spcPct val="80000"/>
              </a:lnSpc>
            </a:pPr>
            <a:r>
              <a:rPr lang="en-US" sz="800">
                <a:latin typeface="Times New Roman" charset="0"/>
              </a:rPr>
              <a:t>One approach to enhancing export production of carbon to the deep ocean is via the addition of iron chelates (a micronutrient) to high nutrient, low chlorophyll (HNLC) regions, in order to increase the drawdown of CO2 as a result of stimulated phytoplankton blooms.  Another related technique would be the addition of nitrates and phosphorus (macronutrients) to low nutrient, low chlorophyll (LNLC) ocean regions.  The magnitude of these enhancements to the biological pump and the depth of vertical transport are unknown, and require additional research, as well as investigation into unknown biological consequences from such perturbations, e.g., eutrophication, or increasing number of unwanted events (toxic blooms).</a:t>
            </a:r>
          </a:p>
          <a:p>
            <a:pPr eaLnBrk="1" hangingPunct="1">
              <a:lnSpc>
                <a:spcPct val="80000"/>
              </a:lnSpc>
            </a:pPr>
            <a:r>
              <a:rPr lang="en-US" sz="800" b="1">
                <a:latin typeface="Times New Roman" charset="0"/>
              </a:rPr>
              <a:t>Direct Injection of CO2</a:t>
            </a:r>
            <a:endParaRPr lang="en-US" sz="800">
              <a:latin typeface="Times New Roman" charset="0"/>
            </a:endParaRPr>
          </a:p>
          <a:p>
            <a:pPr eaLnBrk="1" hangingPunct="1">
              <a:lnSpc>
                <a:spcPct val="80000"/>
              </a:lnSpc>
            </a:pPr>
            <a:r>
              <a:rPr lang="en-US" sz="800">
                <a:latin typeface="Times New Roman" charset="0"/>
              </a:rPr>
              <a:t>Technology currently exists to perform the direct injection of CO2 into the deep ocean.  However,the knowledge base is inadequate to determine what biological, physical or chemical impacts might occur from interaction of this hydrate plume with the marine ecosystem. Additionally, there is insufficient information to perform any process optimization pertaining to costs and engineering activities. </a:t>
            </a:r>
          </a:p>
          <a:p>
            <a:pPr eaLnBrk="1" hangingPunct="1">
              <a:lnSpc>
                <a:spcPct val="80000"/>
              </a:lnSpc>
            </a:pPr>
            <a:r>
              <a:rPr lang="en-US" sz="800">
                <a:latin typeface="Times New Roman" charset="0"/>
              </a:rPr>
              <a:t>To assure environmental acceptability, developing a better understanding of the ecological impacts of both ocean fertilization and direct injection of CO2 into the deep ocean is a primary focus of this program element. It is known that small changes in biogeochemical cycles may have large consequences, many of which are secondary and difficult to predict. Of particular concern is the potential for adverse effects due to localized depressed pH, and elevated localized CO2 concentrations (hypercapnia).</a:t>
            </a:r>
          </a:p>
          <a:p>
            <a:pPr eaLnBrk="1" hangingPunct="1">
              <a:lnSpc>
                <a:spcPct val="80000"/>
              </a:lnSpc>
            </a:pPr>
            <a:endParaRPr lang="en-US" sz="800">
              <a:latin typeface="Times New Roman" charset="0"/>
            </a:endParaRPr>
          </a:p>
          <a:p>
            <a:pPr eaLnBrk="1" hangingPunct="1">
              <a:lnSpc>
                <a:spcPct val="80000"/>
              </a:lnSpc>
            </a:pPr>
            <a:r>
              <a:rPr lang="en-US" sz="800">
                <a:latin typeface="Times New Roman" charset="0"/>
              </a:rPr>
              <a:t>http://www.fossil.energy.gov/programs/sequestration</a:t>
            </a:r>
          </a:p>
          <a:p>
            <a:pPr eaLnBrk="1" hangingPunct="1">
              <a:lnSpc>
                <a:spcPct val="80000"/>
              </a:lnSpc>
            </a:pPr>
            <a:r>
              <a:rPr lang="en-US" sz="800">
                <a:latin typeface="Times New Roman" charset="0"/>
              </a:rPr>
              <a:t>______________________________________________________</a:t>
            </a:r>
          </a:p>
          <a:p>
            <a:pPr eaLnBrk="1" hangingPunct="1">
              <a:lnSpc>
                <a:spcPct val="80000"/>
              </a:lnSpc>
            </a:pPr>
            <a:endParaRPr lang="en-US" sz="800">
              <a:latin typeface="Times New Roman" charset="0"/>
            </a:endParaRPr>
          </a:p>
          <a:p>
            <a:pPr eaLnBrk="1" hangingPunct="1">
              <a:lnSpc>
                <a:spcPct val="80000"/>
              </a:lnSpc>
            </a:pPr>
            <a:r>
              <a:rPr lang="en-US" sz="800">
                <a:latin typeface="Times New Roman" charset="0"/>
              </a:rPr>
              <a:t>Compared to terrestrial ecosystems and geologic formations, the concept of ocean sequestration is in a much earlier stage of development.  The ocean has huge potential as a carbon storage sink, but the scientific understanding to enable ocean sequestration to be considered as a real option is not yet available.  A small level of funding is provided to leading researchers in this area to develop the necessary scientific understanding of the feasibility of ocean sequestration.  Work is focused on understanding the mechanisms of CO2 uptake in the ocean and assessing the environmental impacts of CO2 storage.  NETL is also funding laboratory studies of the behavior of CO2 droplets and CO2/water hydrate structures in simulated ocean environments.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DD614A29-10BB-5A40-BC42-14910CE7B2E3}" type="slidenum">
              <a:rPr lang="en-US"/>
              <a:pPr/>
              <a:t>48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a:latin typeface="Times New Roman" charset="0"/>
              </a:rPr>
              <a:t>One of the most promising places to sequester carbon is in the oceans, which currently take up a third of the carbon emitted by human activity, roughly two billion metric tons each year. The amount of carbon that would double the load in the atmosphere would increase the concentration in the deep ocean by only two percent. Two sequestration strategies are under intense study at the Department of Energy's Center for Research on Ocean Carbon Sequestration (DOCS), where Jim Bishop of Berkeley Lab's Earth Sciences Division is codirector with Livermore Lab's Ken Caldeira. One is direct injection, which would pump liquefied carbon dioxide a thousand meters deep or deeper, either directly from shore stations or from tankers trailing long pipes at sea.</a:t>
            </a:r>
          </a:p>
          <a:p>
            <a:pPr eaLnBrk="1" hangingPunct="1">
              <a:lnSpc>
                <a:spcPct val="80000"/>
              </a:lnSpc>
            </a:pPr>
            <a:endParaRPr lang="en-US" sz="800">
              <a:latin typeface="Times New Roman" charset="0"/>
            </a:endParaRPr>
          </a:p>
          <a:p>
            <a:pPr eaLnBrk="1" hangingPunct="1">
              <a:lnSpc>
                <a:spcPct val="80000"/>
              </a:lnSpc>
            </a:pPr>
            <a:r>
              <a:rPr lang="en-US" sz="800">
                <a:latin typeface="Times New Roman" charset="0"/>
              </a:rPr>
              <a:t>"At great depths, CO2 is denser than sea water, and it may be possible to store it on the bottom as liquid or deposits of icy hydrates," Bishop explains. "At depths easy to reach with pipes, CO2 is buoyant; it has to be diluted and dispersed so it will dissolve."</a:t>
            </a:r>
          </a:p>
          <a:p>
            <a:pPr eaLnBrk="1" hangingPunct="1">
              <a:lnSpc>
                <a:spcPct val="80000"/>
              </a:lnSpc>
            </a:pPr>
            <a:r>
              <a:rPr lang="en-US" sz="800">
                <a:latin typeface="Times New Roman" charset="0"/>
              </a:rPr>
              <a:t>What happens to carbon dioxide introduced into the ocean in this way may soon be field-tested in Hawaii. Over a two-week period researchers plan to inject 40 to 60 metric tons of pure liquid CO2 over 2,500 feet deep in the ocean near the Big Island.</a:t>
            </a:r>
          </a:p>
          <a:p>
            <a:pPr eaLnBrk="1" hangingPunct="1">
              <a:lnSpc>
                <a:spcPct val="80000"/>
              </a:lnSpc>
            </a:pPr>
            <a:r>
              <a:rPr lang="en-US" sz="800">
                <a:latin typeface="Times New Roman" charset="0"/>
              </a:rPr>
              <a:t>One variable they will be measuring is acidity. Water and carbon dioxide form carbonic acid, "but once diluted in sea water, carbonic acid is not the dominant chemical species," Bishop says, "because of seawater's high alkalinity and buffering capacity." If calcium carbonate sediments are involved, acidity is even less. "Think of Tums," he suggests.</a:t>
            </a:r>
            <a:endParaRPr lang="en-US" sz="800" b="1">
              <a:latin typeface="Times New Roman" charset="0"/>
            </a:endParaRPr>
          </a:p>
          <a:p>
            <a:pPr eaLnBrk="1" hangingPunct="1">
              <a:lnSpc>
                <a:spcPct val="80000"/>
              </a:lnSpc>
            </a:pPr>
            <a:r>
              <a:rPr lang="en-US" sz="800" b="1">
                <a:latin typeface="Times New Roman" charset="0"/>
              </a:rPr>
              <a:t>Fertilizing the ocean</a:t>
            </a:r>
            <a:endParaRPr lang="en-US" sz="800">
              <a:latin typeface="Times New Roman" charset="0"/>
            </a:endParaRPr>
          </a:p>
          <a:p>
            <a:pPr eaLnBrk="1" hangingPunct="1">
              <a:lnSpc>
                <a:spcPct val="80000"/>
              </a:lnSpc>
            </a:pPr>
            <a:r>
              <a:rPr lang="en-US" sz="800">
                <a:latin typeface="Times New Roman" charset="0"/>
              </a:rPr>
              <a:t>The other major approach to sequestration is to "prime the biological pump" by fertilizing the ocean. Near the surface, carbon is fixed by plant-like phytoplankton, which are eaten by sea animals; some eventually rains down as waste and dead organisms. Bacteria feed on this particulate organic carbon and produce CO2, which dissolves, while the rest of the detritus ends on the sea floor.</a:t>
            </a:r>
          </a:p>
          <a:p>
            <a:pPr eaLnBrk="1" hangingPunct="1">
              <a:lnSpc>
                <a:spcPct val="80000"/>
              </a:lnSpc>
            </a:pPr>
            <a:r>
              <a:rPr lang="en-US" sz="800">
                <a:latin typeface="Times New Roman" charset="0"/>
              </a:rPr>
              <a:t>"There are areas of the ocean that are rich in nutrients like nitrogen and phosphorus but poor in phytoplankton," says Bishop. "Adding a little iron to the mix allows the plankton to use the nutrients and bloom. The energy for the process is supplied by sunlight. Already commercial outfits are dropping iron filings overboard, hoping to increase fisheries -- meanwhile claiming they are helping to prevent global warming."</a:t>
            </a:r>
          </a:p>
          <a:p>
            <a:pPr eaLnBrk="1" hangingPunct="1">
              <a:lnSpc>
                <a:spcPct val="80000"/>
              </a:lnSpc>
            </a:pPr>
            <a:r>
              <a:rPr lang="en-US" sz="800">
                <a:latin typeface="Times New Roman" charset="0"/>
              </a:rPr>
              <a:t> </a:t>
            </a:r>
            <a:r>
              <a:rPr lang="en-US" sz="800">
                <a:latin typeface="Times New Roman" charset="0"/>
                <a:hlinkClick r:id="rId3"/>
              </a:rPr>
              <a:t> </a:t>
            </a:r>
            <a:r>
              <a:rPr lang="en-US" sz="800">
                <a:latin typeface="Times New Roman" charset="0"/>
              </a:rPr>
              <a:t> </a:t>
            </a:r>
            <a:endParaRPr lang="en-US" sz="800" b="1">
              <a:latin typeface="Times New Roman" charset="0"/>
            </a:endParaRPr>
          </a:p>
          <a:p>
            <a:pPr eaLnBrk="1" hangingPunct="1">
              <a:lnSpc>
                <a:spcPct val="80000"/>
              </a:lnSpc>
            </a:pPr>
            <a:r>
              <a:rPr lang="en-US" sz="800" b="1">
                <a:latin typeface="Times New Roman" charset="0"/>
                <a:hlinkClick r:id="rId3"/>
              </a:rPr>
              <a:t>THE GLOBAL CARBON CYCLE AND THE ROLE OF THE OCEAN</a:t>
            </a:r>
            <a:endParaRPr lang="en-US" sz="800" b="1">
              <a:latin typeface="Times New Roman" charset="0"/>
            </a:endParaRPr>
          </a:p>
          <a:p>
            <a:pPr eaLnBrk="1" hangingPunct="1">
              <a:lnSpc>
                <a:spcPct val="80000"/>
              </a:lnSpc>
            </a:pPr>
            <a:r>
              <a:rPr lang="en-US" sz="800">
                <a:latin typeface="Times New Roman" charset="0"/>
              </a:rPr>
              <a:t>In fact, Bishop explains, "if the excess fixed carbon in plants is eaten by fish near the ocean surface, the net effect is no gain. And in every part of the ocean there are open mouths."</a:t>
            </a:r>
          </a:p>
          <a:p>
            <a:pPr eaLnBrk="1" hangingPunct="1">
              <a:lnSpc>
                <a:spcPct val="80000"/>
              </a:lnSpc>
            </a:pPr>
            <a:r>
              <a:rPr lang="en-US" sz="800">
                <a:latin typeface="Times New Roman" charset="0"/>
              </a:rPr>
              <a:t>No one really knows where the carbon trapped by fertilization ends up. In one iron-fertilization experiment in warm equatorial waters, chlorophyll increased 30-fold in a week, and there was increased carbon sedimentation down through 100 meters. But the bloom shortly dissipated, the fate of the carbon in deeper waters wasn't followed, and long-term effects weren't measured.</a:t>
            </a:r>
          </a:p>
          <a:p>
            <a:pPr eaLnBrk="1" hangingPunct="1">
              <a:lnSpc>
                <a:spcPct val="80000"/>
              </a:lnSpc>
            </a:pPr>
            <a:r>
              <a:rPr lang="en-US" sz="800">
                <a:latin typeface="Times New Roman" charset="0"/>
              </a:rPr>
              <a:t>In a more recent experiment in cold Antarctic Ocean waters the plankton bloom persisted much longer. Seven weeks after the experiment ended a distinct pattern of iron-fertilized plankton was still visible from space -- "which means the fixed carbon was still at the surface."</a:t>
            </a:r>
          </a:p>
          <a:p>
            <a:pPr eaLnBrk="1" hangingPunct="1">
              <a:lnSpc>
                <a:spcPct val="80000"/>
              </a:lnSpc>
            </a:pPr>
            <a:r>
              <a:rPr lang="en-US" sz="800">
                <a:latin typeface="Times New Roman" charset="0"/>
              </a:rPr>
              <a:t>Bishop says that "people who want to add iron think the particulate matter will fall straight to the bottom; I have sampled natural plankton blooms, and I have not seen that happen. These guys have a potentially effective method of sequestering carbon, but as yet there is no scientific basis for their claims."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Propane butane useful in their own rights, separated. </a:t>
            </a:r>
            <a:r>
              <a:rPr lang="en-US" dirty="0" err="1"/>
              <a:t>Liquifiy</a:t>
            </a:r>
            <a:r>
              <a:rPr lang="en-US" dirty="0"/>
              <a:t> them in room condition, can buy in stores</a:t>
            </a:r>
          </a:p>
          <a:p>
            <a:endParaRPr lang="en-US" dirty="0"/>
          </a:p>
          <a:p>
            <a:r>
              <a:rPr lang="en-US" dirty="0"/>
              <a:t>About ½ carbon content per heating value, -- low GHG heating potential</a:t>
            </a:r>
          </a:p>
        </p:txBody>
      </p:sp>
      <p:sp>
        <p:nvSpPr>
          <p:cNvPr id="4" name="Slide Number Placeholder 3"/>
          <p:cNvSpPr>
            <a:spLocks noGrp="1"/>
          </p:cNvSpPr>
          <p:nvPr>
            <p:ph type="sldNum" sz="quarter" idx="5"/>
          </p:nvPr>
        </p:nvSpPr>
        <p:spPr/>
        <p:txBody>
          <a:bodyPr/>
          <a:lstStyle/>
          <a:p>
            <a:fld id="{9C42C253-53D3-FB4E-9DCC-6718E2549B1F}" type="slidenum">
              <a:rPr lang="en-US" smtClean="0"/>
              <a:pPr/>
              <a:t>7</a:t>
            </a:fld>
            <a:endParaRPr lang="en-US"/>
          </a:p>
        </p:txBody>
      </p:sp>
    </p:spTree>
    <p:extLst>
      <p:ext uri="{BB962C8B-B14F-4D97-AF65-F5344CB8AC3E}">
        <p14:creationId xmlns:p14="http://schemas.microsoft.com/office/powerpoint/2010/main" val="1285971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Times New Roman" charset="0"/>
                <a:ea typeface="ＭＳ Ｐゴシック" charset="0"/>
              </a:defRPr>
            </a:lvl1pPr>
            <a:lvl2pPr marL="742950" indent="-285750" defTabSz="966788">
              <a:defRPr sz="1200">
                <a:solidFill>
                  <a:schemeClr val="tx1"/>
                </a:solidFill>
                <a:latin typeface="Times New Roman" charset="0"/>
                <a:ea typeface="ＭＳ Ｐゴシック" charset="0"/>
              </a:defRPr>
            </a:lvl2pPr>
            <a:lvl3pPr marL="1143000" indent="-228600" defTabSz="966788">
              <a:defRPr sz="1200">
                <a:solidFill>
                  <a:schemeClr val="tx1"/>
                </a:solidFill>
                <a:latin typeface="Times New Roman" charset="0"/>
                <a:ea typeface="ＭＳ Ｐゴシック" charset="0"/>
              </a:defRPr>
            </a:lvl3pPr>
            <a:lvl4pPr marL="1600200" indent="-228600" defTabSz="966788">
              <a:defRPr sz="1200">
                <a:solidFill>
                  <a:schemeClr val="tx1"/>
                </a:solidFill>
                <a:latin typeface="Times New Roman" charset="0"/>
                <a:ea typeface="ＭＳ Ｐゴシック" charset="0"/>
              </a:defRPr>
            </a:lvl4pPr>
            <a:lvl5pPr marL="2057400" indent="-228600" defTabSz="966788">
              <a:defRPr sz="1200">
                <a:solidFill>
                  <a:schemeClr val="tx1"/>
                </a:solidFill>
                <a:latin typeface="Times New Roman" charset="0"/>
                <a:ea typeface="ＭＳ Ｐゴシック" charset="0"/>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0"/>
              </a:defRPr>
            </a:lvl9pPr>
          </a:lstStyle>
          <a:p>
            <a:fld id="{148A0E6B-8B48-834E-B108-01C797A62DCA}" type="slidenum">
              <a:rPr lang="en-US"/>
              <a:pPr/>
              <a:t>49</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731838" y="4560888"/>
            <a:ext cx="5851525"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dirty="0">
                <a:latin typeface="Times New Roman" charset="0"/>
              </a:rPr>
              <a:t>1-4 tons CO2 per acre per year</a:t>
            </a:r>
          </a:p>
          <a:p>
            <a:pPr eaLnBrk="1" hangingPunct="1">
              <a:lnSpc>
                <a:spcPct val="80000"/>
              </a:lnSpc>
            </a:pPr>
            <a:endParaRPr lang="en-US" sz="800" b="1" dirty="0">
              <a:latin typeface="Times New Roman" charset="0"/>
            </a:endParaRPr>
          </a:p>
          <a:p>
            <a:pPr eaLnBrk="1" hangingPunct="1">
              <a:lnSpc>
                <a:spcPct val="80000"/>
              </a:lnSpc>
            </a:pPr>
            <a:r>
              <a:rPr lang="en-US" sz="800" b="1" dirty="0" err="1">
                <a:latin typeface="Times New Roman" charset="0"/>
              </a:rPr>
              <a:t>errestrial</a:t>
            </a:r>
            <a:r>
              <a:rPr lang="en-US" sz="800" b="1" dirty="0">
                <a:latin typeface="Times New Roman" charset="0"/>
              </a:rPr>
              <a:t> </a:t>
            </a:r>
          </a:p>
          <a:p>
            <a:pPr eaLnBrk="1" hangingPunct="1">
              <a:lnSpc>
                <a:spcPct val="80000"/>
              </a:lnSpc>
            </a:pPr>
            <a:endParaRPr lang="en-US" sz="800" b="1" dirty="0">
              <a:latin typeface="Times New Roman" charset="0"/>
            </a:endParaRPr>
          </a:p>
          <a:p>
            <a:pPr eaLnBrk="1" hangingPunct="1">
              <a:lnSpc>
                <a:spcPct val="80000"/>
              </a:lnSpc>
            </a:pPr>
            <a:r>
              <a:rPr lang="en-US" sz="800" b="1" dirty="0">
                <a:latin typeface="Times New Roman" charset="0"/>
              </a:rPr>
              <a:t>15% soil carbon in wetland peatland</a:t>
            </a:r>
          </a:p>
          <a:p>
            <a:pPr eaLnBrk="1" hangingPunct="1">
              <a:lnSpc>
                <a:spcPct val="80000"/>
              </a:lnSpc>
            </a:pPr>
            <a:endParaRPr lang="en-US" sz="800" b="1" dirty="0">
              <a:latin typeface="Times New Roman" charset="0"/>
            </a:endParaRPr>
          </a:p>
          <a:p>
            <a:pPr eaLnBrk="1" hangingPunct="1">
              <a:lnSpc>
                <a:spcPct val="80000"/>
              </a:lnSpc>
            </a:pPr>
            <a:r>
              <a:rPr lang="en-US" sz="800" b="1" dirty="0">
                <a:latin typeface="Times New Roman" charset="0"/>
              </a:rPr>
              <a:t>Sequestration Research</a:t>
            </a:r>
          </a:p>
          <a:p>
            <a:pPr eaLnBrk="1" hangingPunct="1">
              <a:lnSpc>
                <a:spcPct val="80000"/>
              </a:lnSpc>
            </a:pPr>
            <a:r>
              <a:rPr lang="en-US" sz="800" dirty="0">
                <a:latin typeface="Times New Roman" charset="0"/>
              </a:rPr>
              <a:t>  </a:t>
            </a:r>
          </a:p>
          <a:p>
            <a:pPr eaLnBrk="1" hangingPunct="1">
              <a:lnSpc>
                <a:spcPct val="80000"/>
              </a:lnSpc>
            </a:pPr>
            <a:r>
              <a:rPr lang="en-US" sz="800" dirty="0">
                <a:latin typeface="Times New Roman" charset="0"/>
              </a:rPr>
              <a:t>Vegetation and soils are widely recognized as carbon storage sinks. The global biosphere absorbs roughly 2 billion tons of carbon annually, an amount equal to roughly one third of all global carbon emissions from human activity. Significant amounts of this carbon remains stored in the roots of certain plants and in the soil. In fact, the inventory of carbon stored in the global ecosystem equals </a:t>
            </a:r>
            <a:r>
              <a:rPr lang="en-US" sz="800" dirty="0" err="1">
                <a:latin typeface="Times New Roman" charset="0"/>
              </a:rPr>
              <a:t>rougly</a:t>
            </a:r>
            <a:r>
              <a:rPr lang="en-US" sz="800" dirty="0">
                <a:latin typeface="Times New Roman" charset="0"/>
              </a:rPr>
              <a:t> 1,000 years worth of annual absorption, or 2 trillion tons of carbon.</a:t>
            </a:r>
          </a:p>
          <a:p>
            <a:pPr eaLnBrk="1" hangingPunct="1">
              <a:lnSpc>
                <a:spcPct val="80000"/>
              </a:lnSpc>
            </a:pPr>
            <a:r>
              <a:rPr lang="en-US" sz="800" dirty="0">
                <a:latin typeface="Times New Roman" charset="0"/>
              </a:rPr>
              <a:t>Another important area of research in terrestrial sequestration is the development of technologies for quantifying carbon stored in a given ecosystem. Should the United States and other nations one day adopt a carbon emissions trading program, high precisions and reliability in these measuring techniques will be necessary.</a:t>
            </a:r>
          </a:p>
          <a:p>
            <a:pPr eaLnBrk="1" hangingPunct="1">
              <a:lnSpc>
                <a:spcPct val="80000"/>
              </a:lnSpc>
            </a:pPr>
            <a:r>
              <a:rPr lang="en-US" sz="800" dirty="0">
                <a:latin typeface="Times New Roman" charset="0"/>
              </a:rPr>
              <a:t>Terrestrial carbon sequestration is defined as either the net removal of CO2 from the atmosphere or the prevention of CO2 net emissions from the terrestrial ecosystems into the atmosphere.</a:t>
            </a:r>
          </a:p>
          <a:p>
            <a:pPr eaLnBrk="1" hangingPunct="1">
              <a:lnSpc>
                <a:spcPct val="80000"/>
              </a:lnSpc>
            </a:pPr>
            <a:r>
              <a:rPr lang="en-US" sz="800" dirty="0">
                <a:latin typeface="Times New Roman" charset="0"/>
              </a:rPr>
              <a:t>Enhancing the natural processes that remove CO2 from the atmosphere is thought to be one of the most cost-effective means of reducing atmospheric levels of CO2, and forestation and deforestation abatement efforts are already under way. R&amp;D in this program area seeks to increase this rate while properly considering all the ecological, social, and economic implications. There are two fundamental approaches to sequestering carbon in terrestrial ecosystems: (1) protection of ecosystems that store carbon so that carbon stores can be maintained or increased; and (2) manipulation of ecosystems to increase carbon sequestration beyond current conditions.</a:t>
            </a:r>
          </a:p>
          <a:p>
            <a:pPr eaLnBrk="1" hangingPunct="1">
              <a:lnSpc>
                <a:spcPct val="80000"/>
              </a:lnSpc>
            </a:pPr>
            <a:r>
              <a:rPr lang="en-US" sz="800" dirty="0">
                <a:latin typeface="Times New Roman" charset="0"/>
              </a:rPr>
              <a:t>This program area is focused on integrating measures for improving the full life-cycle carbon uptake of terrestrial </a:t>
            </a:r>
            <a:r>
              <a:rPr lang="en-US" sz="800" dirty="0" err="1">
                <a:latin typeface="Times New Roman" charset="0"/>
              </a:rPr>
              <a:t>ecosystems,including</a:t>
            </a:r>
            <a:r>
              <a:rPr lang="en-US" sz="800" dirty="0">
                <a:latin typeface="Times New Roman" charset="0"/>
              </a:rPr>
              <a:t> farmland and </a:t>
            </a:r>
            <a:r>
              <a:rPr lang="en-US" sz="800" dirty="0" err="1">
                <a:latin typeface="Times New Roman" charset="0"/>
              </a:rPr>
              <a:t>forests,with</a:t>
            </a:r>
            <a:r>
              <a:rPr lang="en-US" sz="800" dirty="0">
                <a:latin typeface="Times New Roman" charset="0"/>
              </a:rPr>
              <a:t> fossil fuel production and use. The following ecosystems offer significant opportunity for carbon sequestration:</a:t>
            </a:r>
          </a:p>
          <a:p>
            <a:pPr eaLnBrk="1" hangingPunct="1">
              <a:lnSpc>
                <a:spcPct val="80000"/>
              </a:lnSpc>
            </a:pPr>
            <a:r>
              <a:rPr lang="en-US" sz="800" b="1" dirty="0">
                <a:latin typeface="Times New Roman" charset="0"/>
              </a:rPr>
              <a:t>Forest lands.</a:t>
            </a:r>
            <a:r>
              <a:rPr lang="en-US" sz="800" dirty="0">
                <a:latin typeface="Times New Roman" charset="0"/>
              </a:rPr>
              <a:t> The focus includes below-ground carbon and long-term management and utilization of standing </a:t>
            </a:r>
            <a:r>
              <a:rPr lang="en-US" sz="800" dirty="0" err="1">
                <a:latin typeface="Times New Roman" charset="0"/>
              </a:rPr>
              <a:t>stocks,understory</a:t>
            </a:r>
            <a:r>
              <a:rPr lang="en-US" sz="800" dirty="0">
                <a:latin typeface="Times New Roman" charset="0"/>
              </a:rPr>
              <a:t>, ground </a:t>
            </a:r>
            <a:r>
              <a:rPr lang="en-US" sz="800" dirty="0" err="1">
                <a:latin typeface="Times New Roman" charset="0"/>
              </a:rPr>
              <a:t>cover,and</a:t>
            </a:r>
            <a:r>
              <a:rPr lang="en-US" sz="800" dirty="0">
                <a:latin typeface="Times New Roman" charset="0"/>
              </a:rPr>
              <a:t> litter. </a:t>
            </a:r>
          </a:p>
          <a:p>
            <a:pPr eaLnBrk="1" hangingPunct="1">
              <a:lnSpc>
                <a:spcPct val="80000"/>
              </a:lnSpc>
            </a:pPr>
            <a:r>
              <a:rPr lang="en-US" sz="800" b="1" dirty="0">
                <a:latin typeface="Times New Roman" charset="0"/>
              </a:rPr>
              <a:t>Agricultural lands.</a:t>
            </a:r>
            <a:r>
              <a:rPr lang="en-US" sz="800" dirty="0">
                <a:latin typeface="Times New Roman" charset="0"/>
              </a:rPr>
              <a:t> The focus includes crop lands, grasslands, and range </a:t>
            </a:r>
            <a:r>
              <a:rPr lang="en-US" sz="800" dirty="0" err="1">
                <a:latin typeface="Times New Roman" charset="0"/>
              </a:rPr>
              <a:t>lands,with</a:t>
            </a:r>
            <a:r>
              <a:rPr lang="en-US" sz="800" dirty="0">
                <a:latin typeface="Times New Roman" charset="0"/>
              </a:rPr>
              <a:t> emphasis on increasing long-lived soil carbon. </a:t>
            </a:r>
          </a:p>
          <a:p>
            <a:pPr eaLnBrk="1" hangingPunct="1">
              <a:lnSpc>
                <a:spcPct val="80000"/>
              </a:lnSpc>
            </a:pPr>
            <a:r>
              <a:rPr lang="en-US" sz="800" b="1" dirty="0">
                <a:latin typeface="Times New Roman" charset="0"/>
              </a:rPr>
              <a:t>Biomass croplands.</a:t>
            </a:r>
            <a:r>
              <a:rPr lang="en-US" sz="800" dirty="0">
                <a:latin typeface="Times New Roman" charset="0"/>
              </a:rPr>
              <a:t> As a complement to ongoing efforts related to </a:t>
            </a:r>
            <a:r>
              <a:rPr lang="en-US" sz="800" dirty="0" err="1">
                <a:latin typeface="Times New Roman" charset="0"/>
              </a:rPr>
              <a:t>biofuels,the</a:t>
            </a:r>
            <a:r>
              <a:rPr lang="en-US" sz="800" dirty="0">
                <a:latin typeface="Times New Roman" charset="0"/>
              </a:rPr>
              <a:t> focus is on long-term increases in soil carbon and value-added organic products. </a:t>
            </a:r>
          </a:p>
          <a:p>
            <a:pPr eaLnBrk="1" hangingPunct="1">
              <a:lnSpc>
                <a:spcPct val="80000"/>
              </a:lnSpc>
            </a:pPr>
            <a:r>
              <a:rPr lang="en-US" sz="800" b="1" dirty="0">
                <a:latin typeface="Times New Roman" charset="0"/>
              </a:rPr>
              <a:t>Deserts and degraded lands.</a:t>
            </a:r>
            <a:r>
              <a:rPr lang="en-US" sz="800" dirty="0">
                <a:latin typeface="Times New Roman" charset="0"/>
              </a:rPr>
              <a:t> Restoration of degraded lands offers significant benefits and carbon sequestration potential in both below-and above-ground systems. </a:t>
            </a:r>
          </a:p>
          <a:p>
            <a:pPr eaLnBrk="1" hangingPunct="1">
              <a:lnSpc>
                <a:spcPct val="80000"/>
              </a:lnSpc>
            </a:pPr>
            <a:r>
              <a:rPr lang="en-US" sz="800" b="1" dirty="0">
                <a:latin typeface="Times New Roman" charset="0"/>
              </a:rPr>
              <a:t>Boreal wetlands and peatlands.</a:t>
            </a:r>
            <a:r>
              <a:rPr lang="en-US" sz="800" dirty="0">
                <a:latin typeface="Times New Roman" charset="0"/>
              </a:rPr>
              <a:t> The focus includes management of soil carbon pools and perhaps limited conversion to forest or grassland vegetation where ecologically acceptable. </a:t>
            </a:r>
          </a:p>
          <a:p>
            <a:pPr eaLnBrk="1" hangingPunct="1">
              <a:lnSpc>
                <a:spcPct val="80000"/>
              </a:lnSpc>
            </a:pPr>
            <a:r>
              <a:rPr lang="en-US" sz="800" dirty="0">
                <a:latin typeface="Times New Roman" charset="0"/>
              </a:rPr>
              <a:t>The program area is being conducted in collaboration with DOE’s Office of Science and the </a:t>
            </a:r>
            <a:r>
              <a:rPr lang="en-US" sz="800" dirty="0" err="1">
                <a:latin typeface="Times New Roman" charset="0"/>
              </a:rPr>
              <a:t>U.S.Forest</a:t>
            </a:r>
            <a:r>
              <a:rPr lang="en-US" sz="800" dirty="0">
                <a:latin typeface="Times New Roman" charset="0"/>
              </a:rPr>
              <a:t> Service of the U.S. Department of Agriculture.</a:t>
            </a:r>
          </a:p>
          <a:p>
            <a:pPr eaLnBrk="1" hangingPunct="1">
              <a:lnSpc>
                <a:spcPct val="80000"/>
              </a:lnSpc>
            </a:pPr>
            <a:r>
              <a:rPr lang="en-US" sz="800" dirty="0">
                <a:latin typeface="Times New Roman" charset="0"/>
              </a:rPr>
              <a:t>______________________________________</a:t>
            </a:r>
          </a:p>
          <a:p>
            <a:pPr eaLnBrk="1" hangingPunct="1">
              <a:lnSpc>
                <a:spcPct val="80000"/>
              </a:lnSpc>
            </a:pPr>
            <a:endParaRPr lang="en-US" sz="800" dirty="0">
              <a:latin typeface="Times New Roman" charset="0"/>
            </a:endParaRPr>
          </a:p>
          <a:p>
            <a:pPr eaLnBrk="1" hangingPunct="1">
              <a:lnSpc>
                <a:spcPct val="80000"/>
              </a:lnSpc>
            </a:pPr>
            <a:r>
              <a:rPr lang="en-US" sz="800" dirty="0">
                <a:latin typeface="Times New Roman" charset="0"/>
              </a:rPr>
              <a:t>Terrestrial sequestration is the enhancement of the CO2 uptake by plants that grow on land and in freshwater and, importantly, the enhancement of carbon storage in soils where it may remain more permanently stored.  Terrestrial sequestration provides an opportunity for low-cost CO2 emissions offsets.  Early efforts include tree-plantings, no till farming, and forest preservation.  More advanced research includes the development of fast-growing trees and grasses and deciphering the genomes of carbon-storing soil microbes.  Responsibility for terrestrial sequestration research is shared by many Federal agencies, and the program coordinates activities in this area with the DOE Office of Science, U.S. Department of Agriculture, U.S. Environmental Protection Agency, and U.S. Department of Interior Office of Surface Mining.  The scope of terrestrial sequestration options addressed in NETL's core R&amp;D is limited to the integration of energy production, conversion, and use with land reclamation.  Specifically, this involves the reforestation and amendment of </a:t>
            </a:r>
            <a:r>
              <a:rPr lang="en-US" sz="800" dirty="0" err="1">
                <a:latin typeface="Times New Roman" charset="0"/>
              </a:rPr>
              <a:t>minelands</a:t>
            </a:r>
            <a:r>
              <a:rPr lang="en-US" sz="800" dirty="0">
                <a:latin typeface="Times New Roman" charset="0"/>
              </a:rPr>
              <a:t> and other damaged soils, when possible, using solid residuals from coal combustion. </a:t>
            </a:r>
          </a:p>
          <a:p>
            <a:pPr eaLnBrk="1" hangingPunct="1">
              <a:lnSpc>
                <a:spcPct val="80000"/>
              </a:lnSpc>
            </a:pPr>
            <a:endParaRPr lang="en-US" sz="800" dirty="0">
              <a:latin typeface="Times New Roman" charset="0"/>
            </a:endParaRPr>
          </a:p>
          <a:p>
            <a:pPr eaLnBrk="1" hangingPunct="1">
              <a:lnSpc>
                <a:spcPct val="80000"/>
              </a:lnSpc>
            </a:pPr>
            <a:r>
              <a:rPr lang="en-US" sz="800" dirty="0">
                <a:latin typeface="Times New Roman" charset="0"/>
              </a:rPr>
              <a:t>http://</a:t>
            </a:r>
            <a:r>
              <a:rPr lang="en-US" sz="800" dirty="0" err="1">
                <a:latin typeface="Times New Roman" charset="0"/>
              </a:rPr>
              <a:t>www.netl.doe.gov</a:t>
            </a:r>
            <a:r>
              <a:rPr lang="en-US" sz="800" dirty="0">
                <a:latin typeface="Times New Roman" charset="0"/>
              </a:rPr>
              <a:t>/technologies/</a:t>
            </a:r>
            <a:r>
              <a:rPr lang="en-US" sz="800" dirty="0" err="1">
                <a:latin typeface="Times New Roman" charset="0"/>
              </a:rPr>
              <a:t>carbon_seq</a:t>
            </a:r>
            <a:r>
              <a:rPr lang="en-US" sz="800" dirty="0">
                <a:latin typeface="Times New Roman" charset="0"/>
              </a:rPr>
              <a:t>/</a:t>
            </a:r>
            <a:r>
              <a:rPr lang="en-US" sz="800" dirty="0" err="1">
                <a:latin typeface="Times New Roman" charset="0"/>
              </a:rPr>
              <a:t>core_rd</a:t>
            </a:r>
            <a:r>
              <a:rPr lang="en-US" sz="800" dirty="0">
                <a:latin typeface="Times New Roman" charset="0"/>
              </a:rPr>
              <a:t>/</a:t>
            </a:r>
            <a:r>
              <a:rPr lang="en-US" sz="800" dirty="0" err="1">
                <a:latin typeface="Times New Roman" charset="0"/>
              </a:rPr>
              <a:t>storage.html</a:t>
            </a:r>
            <a:endParaRPr lang="en-US" sz="800" dirty="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9A250-EBDE-B24D-BE41-F6FE8BA7A1E9}" type="slidenum">
              <a:rPr lang="en-US" altLang="x-none"/>
              <a:pPr/>
              <a:t>52</a:t>
            </a:fld>
            <a:endParaRPr lang="en-US" altLang="x-none"/>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7D762-1FDC-EE45-8A3B-4D66A2B88497}" type="slidenum">
              <a:rPr lang="en-US" altLang="x-none"/>
              <a:pPr/>
              <a:t>53</a:t>
            </a:fld>
            <a:endParaRPr lang="en-US" altLang="x-none"/>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FFF6D-667F-9C48-A00B-EC1C40FF69AC}" type="slidenum">
              <a:rPr lang="en-US" altLang="x-none"/>
              <a:pPr/>
              <a:t>54</a:t>
            </a:fld>
            <a:endParaRPr lang="en-US" altLang="x-none"/>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C007E-157F-2D46-A070-C4FBFC841018}" type="slidenum">
              <a:rPr lang="en-US" altLang="x-none"/>
              <a:pPr/>
              <a:t>55</a:t>
            </a:fld>
            <a:endParaRPr lang="en-US" altLang="x-none"/>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2A346-3E60-E64C-B377-203B11768D4D}" type="slidenum">
              <a:rPr lang="en-US" altLang="x-none"/>
              <a:pPr/>
              <a:t>56</a:t>
            </a:fld>
            <a:endParaRPr lang="en-US" altLang="x-none"/>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4BC53-392F-4344-B317-710ED9FCDA84}" type="slidenum">
              <a:rPr lang="en-US" altLang="x-none"/>
              <a:pPr/>
              <a:t>57</a:t>
            </a:fld>
            <a:endParaRPr lang="en-US" altLang="x-none"/>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5FFAA-6D42-5B47-B6AE-627362BE6706}" type="slidenum">
              <a:rPr lang="en-US" altLang="x-none"/>
              <a:pPr/>
              <a:t>58</a:t>
            </a:fld>
            <a:endParaRPr lang="en-US" altLang="x-none"/>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BC805-5962-DA40-AB2B-2C4DFC39FE66}" type="slidenum">
              <a:rPr lang="en-US" altLang="x-none"/>
              <a:pPr/>
              <a:t>59</a:t>
            </a:fld>
            <a:endParaRPr lang="en-US" altLang="x-none"/>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E4B1A-2879-1949-AA5D-BA671DF300FF}" type="slidenum">
              <a:rPr lang="en-US" altLang="x-none"/>
              <a:pPr/>
              <a:t>60</a:t>
            </a:fld>
            <a:endParaRPr lang="en-US" altLang="x-none"/>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42C253-53D3-FB4E-9DCC-6718E2549B1F}" type="slidenum">
              <a:rPr lang="en-US" smtClean="0"/>
              <a:pPr/>
              <a:t>8</a:t>
            </a:fld>
            <a:endParaRPr lang="en-US"/>
          </a:p>
        </p:txBody>
      </p:sp>
    </p:spTree>
    <p:extLst>
      <p:ext uri="{BB962C8B-B14F-4D97-AF65-F5344CB8AC3E}">
        <p14:creationId xmlns:p14="http://schemas.microsoft.com/office/powerpoint/2010/main" val="1489628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235615-96EA-8245-BEE3-69DE1B08764B}" type="slidenum">
              <a:rPr lang="en-US" altLang="x-none"/>
              <a:pPr/>
              <a:t>61</a:t>
            </a:fld>
            <a:endParaRPr lang="en-US" altLang="x-none"/>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47F99-06C8-904C-B5E7-21A4B2CE5F8E}" type="slidenum">
              <a:rPr lang="en-US" altLang="x-none"/>
              <a:pPr/>
              <a:t>62</a:t>
            </a:fld>
            <a:endParaRPr lang="en-US" altLang="x-none"/>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06FAC-2920-1F45-9EB7-E2650E270FF6}" type="slidenum">
              <a:rPr lang="en-US" altLang="x-none"/>
              <a:pPr/>
              <a:t>63</a:t>
            </a:fld>
            <a:endParaRPr lang="en-US" altLang="x-none"/>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189367-47E5-174F-BC67-3C41AD908D90}" type="slidenum">
              <a:rPr lang="en-US" altLang="x-none"/>
              <a:pPr/>
              <a:t>64</a:t>
            </a:fld>
            <a:endParaRPr lang="en-US" altLang="x-none"/>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01222-C74E-2047-9035-E795509687DD}" type="slidenum">
              <a:rPr lang="en-US" altLang="x-none"/>
              <a:pPr/>
              <a:t>65</a:t>
            </a:fld>
            <a:endParaRPr lang="en-US" altLang="x-none"/>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F959A8-EA58-9345-B788-3C2DA6F77898}" type="slidenum">
              <a:rPr lang="en-US" altLang="x-none"/>
              <a:pPr/>
              <a:t>66</a:t>
            </a:fld>
            <a:endParaRPr lang="en-US" altLang="x-none"/>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a:xfrm>
            <a:off x="731838" y="4560888"/>
            <a:ext cx="5851525" cy="4319587"/>
          </a:xfrm>
        </p:spPr>
        <p:txBody>
          <a:bodyPr/>
          <a:lstStyle/>
          <a:p>
            <a:r>
              <a:rPr lang="en-US" altLang="x-none"/>
              <a:t>Carbon capture and storage technologies allow emissions of carbon dioxide to be ‘captured’ and ‘stored’ i.e. they are removed from the exhaust gases of the power station (either from conventional combustion or from gasification), and stored in such a way that they do not enter the atmosphere – thus reducing global warming.</a:t>
            </a:r>
          </a:p>
          <a:p>
            <a:r>
              <a:rPr lang="en-US" altLang="x-none"/>
              <a:t> </a:t>
            </a:r>
          </a:p>
          <a:p>
            <a:r>
              <a:rPr lang="en-US" altLang="x-none"/>
              <a:t>Carbon storage is not yet cost-effective, but the required technologies are already proven and have been used commercially in other areas such as the food industry and chemicals industry.  The key is to bring the different elements together at an acceptable cost, and research is ongoing to achieve this goal.</a:t>
            </a:r>
          </a:p>
          <a:p>
            <a:endParaRPr lang="en-US"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happening in US. Due to the shale natural gas that allows us to shift from coal</a:t>
            </a:r>
          </a:p>
          <a:p>
            <a:endParaRPr lang="en-US" dirty="0"/>
          </a:p>
          <a:p>
            <a:r>
              <a:rPr lang="en-US" dirty="0"/>
              <a:t>40% of current US production, keep the price low</a:t>
            </a:r>
          </a:p>
          <a:p>
            <a:endParaRPr lang="en-US" dirty="0"/>
          </a:p>
          <a:p>
            <a:endParaRPr lang="en-US" dirty="0"/>
          </a:p>
        </p:txBody>
      </p:sp>
      <p:sp>
        <p:nvSpPr>
          <p:cNvPr id="4" name="Slide Number Placeholder 3"/>
          <p:cNvSpPr>
            <a:spLocks noGrp="1"/>
          </p:cNvSpPr>
          <p:nvPr>
            <p:ph type="sldNum" sz="quarter" idx="5"/>
          </p:nvPr>
        </p:nvSpPr>
        <p:spPr/>
        <p:txBody>
          <a:bodyPr/>
          <a:lstStyle/>
          <a:p>
            <a:fld id="{9C42C253-53D3-FB4E-9DCC-6718E2549B1F}" type="slidenum">
              <a:rPr lang="en-US" smtClean="0"/>
              <a:pPr/>
              <a:t>9</a:t>
            </a:fld>
            <a:endParaRPr lang="en-US"/>
          </a:p>
        </p:txBody>
      </p:sp>
    </p:spTree>
    <p:extLst>
      <p:ext uri="{BB962C8B-B14F-4D97-AF65-F5344CB8AC3E}">
        <p14:creationId xmlns:p14="http://schemas.microsoft.com/office/powerpoint/2010/main" val="389466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Fossil fuel – natural gas</a:t>
            </a:r>
          </a:p>
          <a:p>
            <a:endParaRPr lang="en-US" dirty="0"/>
          </a:p>
          <a:p>
            <a:r>
              <a:rPr lang="en-US" dirty="0"/>
              <a:t>Environmental benefits: leaking, water mixed with chemicals, opens up cracks, </a:t>
            </a:r>
          </a:p>
          <a:p>
            <a:endParaRPr lang="en-US" dirty="0"/>
          </a:p>
          <a:p>
            <a:r>
              <a:rPr lang="en-US" dirty="0"/>
              <a:t>Getting methane into atmosphere</a:t>
            </a:r>
          </a:p>
        </p:txBody>
      </p:sp>
      <p:sp>
        <p:nvSpPr>
          <p:cNvPr id="4" name="Slide Number Placeholder 3"/>
          <p:cNvSpPr>
            <a:spLocks noGrp="1"/>
          </p:cNvSpPr>
          <p:nvPr>
            <p:ph type="sldNum" sz="quarter" idx="5"/>
          </p:nvPr>
        </p:nvSpPr>
        <p:spPr/>
        <p:txBody>
          <a:bodyPr/>
          <a:lstStyle/>
          <a:p>
            <a:fld id="{9C42C253-53D3-FB4E-9DCC-6718E2549B1F}" type="slidenum">
              <a:rPr lang="en-US" smtClean="0"/>
              <a:pPr/>
              <a:t>10</a:t>
            </a:fld>
            <a:endParaRPr lang="en-US"/>
          </a:p>
        </p:txBody>
      </p:sp>
    </p:spTree>
    <p:extLst>
      <p:ext uri="{BB962C8B-B14F-4D97-AF65-F5344CB8AC3E}">
        <p14:creationId xmlns:p14="http://schemas.microsoft.com/office/powerpoint/2010/main" val="73708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a:t>
            </a:r>
            <a:r>
              <a:rPr lang="en-US" dirty="0" err="1"/>
              <a:t>recoerbable</a:t>
            </a:r>
            <a:r>
              <a:rPr lang="en-US" dirty="0"/>
              <a:t> shale gas become to proven</a:t>
            </a:r>
          </a:p>
        </p:txBody>
      </p:sp>
      <p:sp>
        <p:nvSpPr>
          <p:cNvPr id="4" name="Slide Number Placeholder 3"/>
          <p:cNvSpPr>
            <a:spLocks noGrp="1"/>
          </p:cNvSpPr>
          <p:nvPr>
            <p:ph type="sldNum" sz="quarter" idx="5"/>
          </p:nvPr>
        </p:nvSpPr>
        <p:spPr/>
        <p:txBody>
          <a:bodyPr/>
          <a:lstStyle/>
          <a:p>
            <a:fld id="{9C42C253-53D3-FB4E-9DCC-6718E2549B1F}" type="slidenum">
              <a:rPr lang="en-US" smtClean="0"/>
              <a:pPr/>
              <a:t>11</a:t>
            </a:fld>
            <a:endParaRPr lang="en-US"/>
          </a:p>
        </p:txBody>
      </p:sp>
    </p:spTree>
    <p:extLst>
      <p:ext uri="{BB962C8B-B14F-4D97-AF65-F5344CB8AC3E}">
        <p14:creationId xmlns:p14="http://schemas.microsoft.com/office/powerpoint/2010/main" val="3758824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permafrost</a:t>
            </a:r>
          </a:p>
          <a:p>
            <a:r>
              <a:rPr lang="en-US" dirty="0"/>
              <a:t>Beneath ocean floor</a:t>
            </a:r>
          </a:p>
          <a:p>
            <a:r>
              <a:rPr lang="en-US" dirty="0"/>
              <a:t>Clathrate: hydrate</a:t>
            </a:r>
          </a:p>
        </p:txBody>
      </p:sp>
      <p:sp>
        <p:nvSpPr>
          <p:cNvPr id="4" name="Slide Number Placeholder 3"/>
          <p:cNvSpPr>
            <a:spLocks noGrp="1"/>
          </p:cNvSpPr>
          <p:nvPr>
            <p:ph type="sldNum" sz="quarter" idx="5"/>
          </p:nvPr>
        </p:nvSpPr>
        <p:spPr/>
        <p:txBody>
          <a:bodyPr/>
          <a:lstStyle/>
          <a:p>
            <a:fld id="{9C42C253-53D3-FB4E-9DCC-6718E2549B1F}" type="slidenum">
              <a:rPr lang="en-US" smtClean="0"/>
              <a:pPr/>
              <a:t>12</a:t>
            </a:fld>
            <a:endParaRPr lang="en-US"/>
          </a:p>
        </p:txBody>
      </p:sp>
    </p:spTree>
    <p:extLst>
      <p:ext uri="{BB962C8B-B14F-4D97-AF65-F5344CB8AC3E}">
        <p14:creationId xmlns:p14="http://schemas.microsoft.com/office/powerpoint/2010/main" val="275680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9330"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9933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r>
              <a:rPr lang="en-US"/>
              <a:t>5-</a:t>
            </a:r>
            <a:fld id="{D1E2A495-479E-EE4D-9D5B-3A4C96BAF869}" type="slidenum">
              <a:rPr lang="en-US"/>
              <a:pPr/>
              <a:t>‹#›</a:t>
            </a:fld>
            <a:endParaRPr lang="en-US"/>
          </a:p>
        </p:txBody>
      </p:sp>
    </p:spTree>
    <p:extLst>
      <p:ext uri="{BB962C8B-B14F-4D97-AF65-F5344CB8AC3E}">
        <p14:creationId xmlns:p14="http://schemas.microsoft.com/office/powerpoint/2010/main" val="252402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r>
              <a:rPr lang="en-US"/>
              <a:t>5-</a:t>
            </a:r>
            <a:fld id="{948E7028-F636-3942-935A-AD544DC92B30}" type="slidenum">
              <a:rPr lang="en-US"/>
              <a:pPr/>
              <a:t>‹#›</a:t>
            </a:fld>
            <a:endParaRPr lang="en-US"/>
          </a:p>
        </p:txBody>
      </p:sp>
    </p:spTree>
    <p:extLst>
      <p:ext uri="{BB962C8B-B14F-4D97-AF65-F5344CB8AC3E}">
        <p14:creationId xmlns:p14="http://schemas.microsoft.com/office/powerpoint/2010/main" val="41070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r>
              <a:rPr lang="en-US"/>
              <a:t>5-</a:t>
            </a:r>
            <a:fld id="{14449487-527D-0644-9D19-8DBFA10F5803}" type="slidenum">
              <a:rPr lang="en-US"/>
              <a:pPr/>
              <a:t>‹#›</a:t>
            </a:fld>
            <a:endParaRPr lang="en-US"/>
          </a:p>
        </p:txBody>
      </p:sp>
    </p:spTree>
    <p:extLst>
      <p:ext uri="{BB962C8B-B14F-4D97-AF65-F5344CB8AC3E}">
        <p14:creationId xmlns:p14="http://schemas.microsoft.com/office/powerpoint/2010/main" val="303719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r>
              <a:rPr lang="en-US"/>
              <a:t>5-</a:t>
            </a:r>
            <a:fld id="{8BD72DB3-7BC5-0A45-B5C2-61B3F212B5D5}" type="slidenum">
              <a:rPr lang="en-US"/>
              <a:pPr/>
              <a:t>‹#›</a:t>
            </a:fld>
            <a:endParaRPr lang="en-US"/>
          </a:p>
        </p:txBody>
      </p:sp>
    </p:spTree>
    <p:extLst>
      <p:ext uri="{BB962C8B-B14F-4D97-AF65-F5344CB8AC3E}">
        <p14:creationId xmlns:p14="http://schemas.microsoft.com/office/powerpoint/2010/main" val="160470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r>
              <a:rPr lang="en-US"/>
              <a:t>5-</a:t>
            </a:r>
            <a:fld id="{A109405B-46B6-4A41-8779-21513E8BBCD2}" type="slidenum">
              <a:rPr lang="en-US"/>
              <a:pPr/>
              <a:t>‹#›</a:t>
            </a:fld>
            <a:endParaRPr lang="en-US"/>
          </a:p>
        </p:txBody>
      </p:sp>
    </p:spTree>
    <p:extLst>
      <p:ext uri="{BB962C8B-B14F-4D97-AF65-F5344CB8AC3E}">
        <p14:creationId xmlns:p14="http://schemas.microsoft.com/office/powerpoint/2010/main" val="144737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r>
              <a:rPr lang="en-US"/>
              <a:t>5-</a:t>
            </a:r>
            <a:fld id="{752231E6-45B0-1045-B3DD-8519E31CE41A}" type="slidenum">
              <a:rPr lang="en-US"/>
              <a:pPr/>
              <a:t>‹#›</a:t>
            </a:fld>
            <a:endParaRPr lang="en-US"/>
          </a:p>
        </p:txBody>
      </p:sp>
    </p:spTree>
    <p:extLst>
      <p:ext uri="{BB962C8B-B14F-4D97-AF65-F5344CB8AC3E}">
        <p14:creationId xmlns:p14="http://schemas.microsoft.com/office/powerpoint/2010/main" val="156683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r>
              <a:rPr lang="en-US"/>
              <a:t>5-</a:t>
            </a:r>
            <a:fld id="{FD417143-372F-5E4D-8594-E981849A55BB}" type="slidenum">
              <a:rPr lang="en-US"/>
              <a:pPr/>
              <a:t>‹#›</a:t>
            </a:fld>
            <a:endParaRPr lang="en-US"/>
          </a:p>
        </p:txBody>
      </p:sp>
    </p:spTree>
    <p:extLst>
      <p:ext uri="{BB962C8B-B14F-4D97-AF65-F5344CB8AC3E}">
        <p14:creationId xmlns:p14="http://schemas.microsoft.com/office/powerpoint/2010/main" val="299883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r>
              <a:rPr lang="en-US"/>
              <a:t>5-</a:t>
            </a:r>
            <a:fld id="{EA452D19-376D-1749-96EA-B774EC0C2C67}" type="slidenum">
              <a:rPr lang="en-US"/>
              <a:pPr/>
              <a:t>‹#›</a:t>
            </a:fld>
            <a:endParaRPr lang="en-US"/>
          </a:p>
        </p:txBody>
      </p:sp>
    </p:spTree>
    <p:extLst>
      <p:ext uri="{BB962C8B-B14F-4D97-AF65-F5344CB8AC3E}">
        <p14:creationId xmlns:p14="http://schemas.microsoft.com/office/powerpoint/2010/main" val="48553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r>
              <a:rPr lang="en-US"/>
              <a:t>5-</a:t>
            </a:r>
            <a:fld id="{F0DE7DA0-65AC-4540-AE7F-64AD161C6B00}" type="slidenum">
              <a:rPr lang="en-US"/>
              <a:pPr/>
              <a:t>‹#›</a:t>
            </a:fld>
            <a:endParaRPr lang="en-US"/>
          </a:p>
        </p:txBody>
      </p:sp>
    </p:spTree>
    <p:extLst>
      <p:ext uri="{BB962C8B-B14F-4D97-AF65-F5344CB8AC3E}">
        <p14:creationId xmlns:p14="http://schemas.microsoft.com/office/powerpoint/2010/main" val="299164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r>
              <a:rPr lang="en-US"/>
              <a:t>5-</a:t>
            </a:r>
            <a:fld id="{A57732C1-8335-7C4E-BF53-73D448770255}" type="slidenum">
              <a:rPr lang="en-US"/>
              <a:pPr/>
              <a:t>‹#›</a:t>
            </a:fld>
            <a:endParaRPr lang="en-US"/>
          </a:p>
        </p:txBody>
      </p:sp>
    </p:spTree>
    <p:extLst>
      <p:ext uri="{BB962C8B-B14F-4D97-AF65-F5344CB8AC3E}">
        <p14:creationId xmlns:p14="http://schemas.microsoft.com/office/powerpoint/2010/main" val="398595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r>
              <a:rPr lang="en-US"/>
              <a:t>5-</a:t>
            </a:r>
            <a:fld id="{C12FACF2-9E56-6747-A9F9-CBB90BC4072D}" type="slidenum">
              <a:rPr lang="en-US"/>
              <a:pPr/>
              <a:t>‹#›</a:t>
            </a:fld>
            <a:endParaRPr lang="en-US"/>
          </a:p>
        </p:txBody>
      </p:sp>
    </p:spTree>
    <p:extLst>
      <p:ext uri="{BB962C8B-B14F-4D97-AF65-F5344CB8AC3E}">
        <p14:creationId xmlns:p14="http://schemas.microsoft.com/office/powerpoint/2010/main" val="320136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r>
              <a:rPr lang="en-US"/>
              <a:t>5-</a:t>
            </a:r>
            <a:fld id="{70B969A2-8826-9748-A84C-243F24689C4B}" type="slidenum">
              <a:rPr lang="en-US"/>
              <a:pPr/>
              <a:t>‹#›</a:t>
            </a:fld>
            <a:endParaRPr lang="en-US"/>
          </a:p>
        </p:txBody>
      </p:sp>
    </p:spTree>
    <p:extLst>
      <p:ext uri="{BB962C8B-B14F-4D97-AF65-F5344CB8AC3E}">
        <p14:creationId xmlns:p14="http://schemas.microsoft.com/office/powerpoint/2010/main" val="229131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30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ea typeface="+mn-ea"/>
              </a:defRPr>
            </a:lvl1pPr>
          </a:lstStyle>
          <a:p>
            <a:pPr>
              <a:defRPr/>
            </a:pPr>
            <a:endParaRPr lang="en-US" altLang="en-US"/>
          </a:p>
        </p:txBody>
      </p:sp>
      <p:sp>
        <p:nvSpPr>
          <p:cNvPr id="983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ea typeface="+mn-ea"/>
              </a:defRPr>
            </a:lvl1pPr>
          </a:lstStyle>
          <a:p>
            <a:pPr>
              <a:defRPr/>
            </a:pPr>
            <a:endParaRPr lang="en-US" altLang="en-US"/>
          </a:p>
        </p:txBody>
      </p:sp>
      <p:sp>
        <p:nvSpPr>
          <p:cNvPr id="9831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r>
              <a:rPr lang="en-US"/>
              <a:t>5-</a:t>
            </a:r>
            <a:fld id="{A5AEC363-458C-0C4C-B6D9-6F3ED8D32BFC}" type="slidenum">
              <a:rPr lang="en-US"/>
              <a:pPr/>
              <a:t>‹#›</a:t>
            </a:fld>
            <a:endParaRPr lang="en-US"/>
          </a:p>
        </p:txBody>
      </p:sp>
      <p:sp>
        <p:nvSpPr>
          <p:cNvPr id="1031" name="Freeform 7"/>
          <p:cNvSpPr>
            <a:spLocks noChangeArrowheads="1"/>
          </p:cNvSpPr>
          <p:nvPr/>
        </p:nvSpPr>
        <p:spPr bwMode="auto">
          <a:xfrm>
            <a:off x="381000" y="228600"/>
            <a:ext cx="8229600"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l" rtl="0" eaLnBrk="0" fontAlgn="base" hangingPunct="0">
        <a:spcBef>
          <a:spcPct val="0"/>
        </a:spcBef>
        <a:spcAft>
          <a:spcPct val="0"/>
        </a:spcAft>
        <a:defRPr sz="4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Garamond" pitchFamily="18" charset="0"/>
          <a:ea typeface="ＭＳ Ｐゴシック" charset="0"/>
        </a:defRPr>
      </a:lvl2pPr>
      <a:lvl3pPr algn="l" rtl="0" eaLnBrk="0" fontAlgn="base" hangingPunct="0">
        <a:spcBef>
          <a:spcPct val="0"/>
        </a:spcBef>
        <a:spcAft>
          <a:spcPct val="0"/>
        </a:spcAft>
        <a:defRPr sz="4200">
          <a:solidFill>
            <a:schemeClr val="tx2"/>
          </a:solidFill>
          <a:latin typeface="Garamond" pitchFamily="18" charset="0"/>
          <a:ea typeface="ＭＳ Ｐゴシック" charset="0"/>
        </a:defRPr>
      </a:lvl3pPr>
      <a:lvl4pPr algn="l" rtl="0" eaLnBrk="0" fontAlgn="base" hangingPunct="0">
        <a:spcBef>
          <a:spcPct val="0"/>
        </a:spcBef>
        <a:spcAft>
          <a:spcPct val="0"/>
        </a:spcAft>
        <a:defRPr sz="4200">
          <a:solidFill>
            <a:schemeClr val="tx2"/>
          </a:solidFill>
          <a:latin typeface="Garamond" pitchFamily="18" charset="0"/>
          <a:ea typeface="ＭＳ Ｐゴシック" charset="0"/>
        </a:defRPr>
      </a:lvl4pPr>
      <a:lvl5pPr algn="l" rtl="0" eaLnBrk="0" fontAlgn="base" hangingPunct="0">
        <a:spcBef>
          <a:spcPct val="0"/>
        </a:spcBef>
        <a:spcAft>
          <a:spcPct val="0"/>
        </a:spcAft>
        <a:defRPr sz="4200">
          <a:solidFill>
            <a:schemeClr val="tx2"/>
          </a:solidFill>
          <a:latin typeface="Garamond" pitchFamily="18" charset="0"/>
          <a:ea typeface="ＭＳ Ｐゴシック"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3000">
          <a:solidFill>
            <a:schemeClr val="tx1"/>
          </a:solidFill>
          <a:latin typeface="+mn-lt"/>
          <a:ea typeface="ＭＳ Ｐゴシック" charset="0"/>
          <a:cs typeface="+mn-cs"/>
        </a:defRPr>
      </a:lvl1pPr>
      <a:lvl2pPr marL="669925" indent="-325438" algn="l" rtl="0" eaLnBrk="0" fontAlgn="base" hangingPunct="0">
        <a:spcBef>
          <a:spcPct val="20000"/>
        </a:spcBef>
        <a:spcAft>
          <a:spcPct val="0"/>
        </a:spcAft>
        <a:buClr>
          <a:schemeClr val="accent2"/>
        </a:buClr>
        <a:buSzPct val="60000"/>
        <a:buFont typeface="Wingdings" charset="0"/>
        <a:buChar char="q"/>
        <a:defRPr sz="26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2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sz="2000">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20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n.wikipedia.org/wiki/Greenhouse_ga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4.bin"/><Relationship Id="rId4" Type="http://schemas.openxmlformats.org/officeDocument/2006/relationships/image" Target="../media/image2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World_energy_resourc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n.wikipedia.org/wiki/Breeder_reactor"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12717761-01CB-A44D-91CE-24B70C8C906C}" type="slidenum">
              <a:rPr lang="en-US" smtClean="0">
                <a:latin typeface="Garamond" charset="0"/>
              </a:rPr>
              <a:pPr eaLnBrk="1" hangingPunct="1"/>
              <a:t>1</a:t>
            </a:fld>
            <a:endParaRPr lang="en-US" dirty="0">
              <a:latin typeface="Garamond" charset="0"/>
            </a:endParaRPr>
          </a:p>
        </p:txBody>
      </p:sp>
      <p:sp>
        <p:nvSpPr>
          <p:cNvPr id="3075" name="Rectangle 2"/>
          <p:cNvSpPr>
            <a:spLocks noGrp="1" noChangeArrowheads="1"/>
          </p:cNvSpPr>
          <p:nvPr>
            <p:ph type="ctrTitle"/>
          </p:nvPr>
        </p:nvSpPr>
        <p:spPr>
          <a:xfrm>
            <a:off x="802887" y="1468244"/>
            <a:ext cx="5854389" cy="1752600"/>
          </a:xfrm>
        </p:spPr>
        <p:txBody>
          <a:bodyPr/>
          <a:lstStyle/>
          <a:p>
            <a:pPr eaLnBrk="1" hangingPunct="1"/>
            <a:r>
              <a:rPr lang="en-US" dirty="0">
                <a:latin typeface="Garamond" charset="0"/>
              </a:rPr>
              <a:t>Fuels and Fuel Cells</a:t>
            </a:r>
          </a:p>
        </p:txBody>
      </p:sp>
      <p:sp>
        <p:nvSpPr>
          <p:cNvPr id="3076" name="Rectangle 3"/>
          <p:cNvSpPr>
            <a:spLocks noGrp="1" noChangeArrowheads="1"/>
          </p:cNvSpPr>
          <p:nvPr>
            <p:ph type="subTitle" idx="1"/>
          </p:nvPr>
        </p:nvSpPr>
        <p:spPr/>
        <p:txBody>
          <a:bodyPr/>
          <a:lstStyle/>
          <a:p>
            <a:pPr eaLnBrk="1" hangingPunct="1">
              <a:buFont typeface="Wingdings" charset="0"/>
              <a:buNone/>
            </a:pPr>
            <a:r>
              <a:rPr lang="en-US" dirty="0">
                <a:latin typeface="Arial" charset="0"/>
              </a:rPr>
              <a:t>Professor Tian Li</a:t>
            </a:r>
          </a:p>
          <a:p>
            <a:pPr eaLnBrk="1" hangingPunct="1">
              <a:buFont typeface="Wingdings" charset="0"/>
              <a:buNone/>
            </a:pPr>
            <a:r>
              <a:rPr lang="en-US" sz="2000" i="1" dirty="0">
                <a:latin typeface="Arial" charset="0"/>
              </a:rPr>
              <a:t>School of Mechanical Engineering</a:t>
            </a:r>
          </a:p>
          <a:p>
            <a:pPr eaLnBrk="1" hangingPunct="1">
              <a:buFont typeface="Wingdings" charset="0"/>
              <a:buNone/>
            </a:pPr>
            <a:r>
              <a:rPr lang="en-US" sz="2000" dirty="0">
                <a:latin typeface="Arial" charset="0"/>
              </a:rPr>
              <a:t>Purdue University</a:t>
            </a:r>
          </a:p>
        </p:txBody>
      </p:sp>
      <p:pic>
        <p:nvPicPr>
          <p:cNvPr id="3077" name="Picture 4" descr="Picture of coal on fir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81800" y="1524000"/>
            <a:ext cx="1954213"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25491B82-5BF7-6442-B1B1-42195F69791E}" type="slidenum">
              <a:rPr lang="en-US" smtClean="0">
                <a:latin typeface="Garamond" charset="0"/>
              </a:rPr>
              <a:pPr eaLnBrk="1" hangingPunct="1"/>
              <a:t>10</a:t>
            </a:fld>
            <a:endParaRPr lang="en-US" dirty="0">
              <a:latin typeface="Garamond" charset="0"/>
            </a:endParaRPr>
          </a:p>
        </p:txBody>
      </p:sp>
      <p:sp>
        <p:nvSpPr>
          <p:cNvPr id="12291" name="Rectangle 2"/>
          <p:cNvSpPr>
            <a:spLocks noGrp="1" noChangeArrowheads="1"/>
          </p:cNvSpPr>
          <p:nvPr>
            <p:ph type="title"/>
          </p:nvPr>
        </p:nvSpPr>
        <p:spPr/>
        <p:txBody>
          <a:bodyPr/>
          <a:lstStyle/>
          <a:p>
            <a:pPr eaLnBrk="1" hangingPunct="1"/>
            <a:r>
              <a:rPr lang="en-US" sz="3800">
                <a:latin typeface="Garamond" charset="0"/>
              </a:rPr>
              <a:t>Shale Gas</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5013" y="881063"/>
            <a:ext cx="7624762" cy="502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3F3EA64D-9F5B-FE42-8FB6-9250EC16F4C5}" type="slidenum">
              <a:rPr lang="en-US" smtClean="0">
                <a:latin typeface="Garamond" charset="0"/>
              </a:rPr>
              <a:pPr eaLnBrk="1" hangingPunct="1"/>
              <a:t>11</a:t>
            </a:fld>
            <a:endParaRPr lang="en-US" dirty="0">
              <a:latin typeface="Garamond" charset="0"/>
            </a:endParaRPr>
          </a:p>
        </p:txBody>
      </p:sp>
      <p:sp>
        <p:nvSpPr>
          <p:cNvPr id="13315" name="Rectangle 2"/>
          <p:cNvSpPr>
            <a:spLocks noGrp="1" noChangeArrowheads="1"/>
          </p:cNvSpPr>
          <p:nvPr>
            <p:ph type="title"/>
          </p:nvPr>
        </p:nvSpPr>
        <p:spPr>
          <a:xfrm>
            <a:off x="463550" y="288925"/>
            <a:ext cx="8229600" cy="1139825"/>
          </a:xfrm>
        </p:spPr>
        <p:txBody>
          <a:bodyPr/>
          <a:lstStyle/>
          <a:p>
            <a:pPr eaLnBrk="1" hangingPunct="1"/>
            <a:r>
              <a:rPr lang="en-US">
                <a:latin typeface="Garamond" charset="0"/>
              </a:rPr>
              <a:t>Shale Gas Resources (2013)</a:t>
            </a:r>
          </a:p>
        </p:txBody>
      </p:sp>
      <p:graphicFrame>
        <p:nvGraphicFramePr>
          <p:cNvPr id="2" name="Table 1"/>
          <p:cNvGraphicFramePr>
            <a:graphicFrameLocks noGrp="1"/>
          </p:cNvGraphicFramePr>
          <p:nvPr/>
        </p:nvGraphicFramePr>
        <p:xfrm>
          <a:off x="785813" y="965200"/>
          <a:ext cx="7096125" cy="4572000"/>
        </p:xfrm>
        <a:graphic>
          <a:graphicData uri="http://schemas.openxmlformats.org/drawingml/2006/table">
            <a:tbl>
              <a:tblPr firstRow="1" bandRow="1">
                <a:tableStyleId>{5C22544A-7EE6-4342-B048-85BDC9FD1C3A}</a:tableStyleId>
              </a:tblPr>
              <a:tblGrid>
                <a:gridCol w="1258894">
                  <a:extLst>
                    <a:ext uri="{9D8B030D-6E8A-4147-A177-3AD203B41FA5}">
                      <a16:colId xmlns:a16="http://schemas.microsoft.com/office/drawing/2014/main" val="20000"/>
                    </a:ext>
                  </a:extLst>
                </a:gridCol>
                <a:gridCol w="2872100">
                  <a:extLst>
                    <a:ext uri="{9D8B030D-6E8A-4147-A177-3AD203B41FA5}">
                      <a16:colId xmlns:a16="http://schemas.microsoft.com/office/drawing/2014/main" val="20001"/>
                    </a:ext>
                  </a:extLst>
                </a:gridCol>
                <a:gridCol w="2965131">
                  <a:extLst>
                    <a:ext uri="{9D8B030D-6E8A-4147-A177-3AD203B41FA5}">
                      <a16:colId xmlns:a16="http://schemas.microsoft.com/office/drawing/2014/main" val="20002"/>
                    </a:ext>
                  </a:extLst>
                </a:gridCol>
              </a:tblGrid>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Country</a:t>
                      </a:r>
                    </a:p>
                    <a:p>
                      <a:pPr algn="ctr"/>
                      <a:endParaRPr lang="en-US" sz="1800" dirty="0"/>
                    </a:p>
                  </a:txBody>
                  <a:tcPr marL="91448" marR="9144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Estimated Recoverable Shale Gas</a:t>
                      </a:r>
                      <a:r>
                        <a:rPr lang="en-US" sz="1800" baseline="0" dirty="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effectLst/>
                        </a:rPr>
                        <a:t>(trillion cubic feet)</a:t>
                      </a:r>
                      <a:endParaRPr lang="en-US" sz="1800" dirty="0"/>
                    </a:p>
                  </a:txBody>
                  <a:tcPr marL="91448" marR="91448" anchor="ctr"/>
                </a:tc>
                <a:tc>
                  <a:txBody>
                    <a:bodyPr/>
                    <a:lstStyle/>
                    <a:p>
                      <a:pPr algn="ctr"/>
                      <a:r>
                        <a:rPr lang="en-US" sz="1800" dirty="0"/>
                        <a:t>Proven Natural Gas Reserves of All Types</a:t>
                      </a:r>
                      <a:r>
                        <a:rPr lang="en-US" sz="1800" baseline="0" dirty="0"/>
                        <a:t> </a:t>
                      </a:r>
                      <a:r>
                        <a:rPr lang="en-US" sz="1800" b="0" dirty="0">
                          <a:effectLst/>
                        </a:rPr>
                        <a:t>(trillion cubic feet)</a:t>
                      </a:r>
                      <a:endParaRPr lang="en-US" sz="1800" dirty="0"/>
                    </a:p>
                  </a:txBody>
                  <a:tcPr marL="91448" marR="91448" anchor="ctr"/>
                </a:tc>
                <a:extLst>
                  <a:ext uri="{0D108BD9-81ED-4DB2-BD59-A6C34878D82A}">
                    <a16:rowId xmlns:a16="http://schemas.microsoft.com/office/drawing/2014/main" val="10000"/>
                  </a:ext>
                </a:extLst>
              </a:tr>
              <a:tr h="365760">
                <a:tc>
                  <a:txBody>
                    <a:bodyPr/>
                    <a:lstStyle/>
                    <a:p>
                      <a:pPr algn="ctr"/>
                      <a:r>
                        <a:rPr lang="en-US" sz="1800" dirty="0"/>
                        <a:t>China</a:t>
                      </a:r>
                    </a:p>
                  </a:txBody>
                  <a:tcPr marL="91448" marR="91448" anchor="ctr"/>
                </a:tc>
                <a:tc>
                  <a:txBody>
                    <a:bodyPr/>
                    <a:lstStyle/>
                    <a:p>
                      <a:pPr algn="ctr"/>
                      <a:r>
                        <a:rPr lang="en-US" sz="1800" dirty="0"/>
                        <a:t>1,115</a:t>
                      </a:r>
                    </a:p>
                  </a:txBody>
                  <a:tcPr marL="91448" marR="91448" anchor="ctr"/>
                </a:tc>
                <a:tc>
                  <a:txBody>
                    <a:bodyPr/>
                    <a:lstStyle/>
                    <a:p>
                      <a:pPr algn="ctr"/>
                      <a:r>
                        <a:rPr lang="en-US" sz="1800" dirty="0"/>
                        <a:t>124</a:t>
                      </a:r>
                    </a:p>
                  </a:txBody>
                  <a:tcPr marL="91448" marR="91448" anchor="ctr"/>
                </a:tc>
                <a:extLst>
                  <a:ext uri="{0D108BD9-81ED-4DB2-BD59-A6C34878D82A}">
                    <a16:rowId xmlns:a16="http://schemas.microsoft.com/office/drawing/2014/main" val="10001"/>
                  </a:ext>
                </a:extLst>
              </a:tr>
              <a:tr h="365760">
                <a:tc>
                  <a:txBody>
                    <a:bodyPr/>
                    <a:lstStyle/>
                    <a:p>
                      <a:pPr algn="ctr"/>
                      <a:r>
                        <a:rPr lang="en-US" sz="1800" dirty="0"/>
                        <a:t>Argentina</a:t>
                      </a:r>
                    </a:p>
                  </a:txBody>
                  <a:tcPr marL="91448" marR="91448" anchor="ctr"/>
                </a:tc>
                <a:tc>
                  <a:txBody>
                    <a:bodyPr/>
                    <a:lstStyle/>
                    <a:p>
                      <a:pPr algn="ctr"/>
                      <a:r>
                        <a:rPr lang="en-US" sz="1800" dirty="0"/>
                        <a:t>802</a:t>
                      </a:r>
                    </a:p>
                  </a:txBody>
                  <a:tcPr marL="91448" marR="91448" anchor="ctr"/>
                </a:tc>
                <a:tc>
                  <a:txBody>
                    <a:bodyPr/>
                    <a:lstStyle/>
                    <a:p>
                      <a:pPr algn="ctr"/>
                      <a:r>
                        <a:rPr lang="en-US" sz="1800" dirty="0"/>
                        <a:t>12</a:t>
                      </a:r>
                    </a:p>
                  </a:txBody>
                  <a:tcPr marL="91448" marR="91448" anchor="ctr"/>
                </a:tc>
                <a:extLst>
                  <a:ext uri="{0D108BD9-81ED-4DB2-BD59-A6C34878D82A}">
                    <a16:rowId xmlns:a16="http://schemas.microsoft.com/office/drawing/2014/main" val="10002"/>
                  </a:ext>
                </a:extLst>
              </a:tr>
              <a:tr h="365760">
                <a:tc>
                  <a:txBody>
                    <a:bodyPr/>
                    <a:lstStyle/>
                    <a:p>
                      <a:pPr algn="ctr"/>
                      <a:r>
                        <a:rPr lang="en-US" sz="1800" dirty="0"/>
                        <a:t>Algeria</a:t>
                      </a:r>
                    </a:p>
                  </a:txBody>
                  <a:tcPr marL="91448" marR="91448" anchor="ctr"/>
                </a:tc>
                <a:tc>
                  <a:txBody>
                    <a:bodyPr/>
                    <a:lstStyle/>
                    <a:p>
                      <a:pPr algn="ctr"/>
                      <a:r>
                        <a:rPr lang="en-US" sz="1800" dirty="0"/>
                        <a:t>707</a:t>
                      </a:r>
                    </a:p>
                  </a:txBody>
                  <a:tcPr marL="91448" marR="91448" anchor="ctr"/>
                </a:tc>
                <a:tc>
                  <a:txBody>
                    <a:bodyPr/>
                    <a:lstStyle/>
                    <a:p>
                      <a:pPr algn="ctr"/>
                      <a:r>
                        <a:rPr lang="en-US" sz="1800" dirty="0"/>
                        <a:t>159</a:t>
                      </a:r>
                    </a:p>
                  </a:txBody>
                  <a:tcPr marL="91448" marR="91448" anchor="ctr"/>
                </a:tc>
                <a:extLst>
                  <a:ext uri="{0D108BD9-81ED-4DB2-BD59-A6C34878D82A}">
                    <a16:rowId xmlns:a16="http://schemas.microsoft.com/office/drawing/2014/main" val="10003"/>
                  </a:ext>
                </a:extLst>
              </a:tr>
              <a:tr h="365760">
                <a:tc>
                  <a:txBody>
                    <a:bodyPr/>
                    <a:lstStyle/>
                    <a:p>
                      <a:pPr algn="ctr"/>
                      <a:r>
                        <a:rPr lang="en-US" sz="1800" dirty="0"/>
                        <a:t>U.S.</a:t>
                      </a:r>
                    </a:p>
                  </a:txBody>
                  <a:tcPr marL="91448" marR="91448" anchor="ctr"/>
                </a:tc>
                <a:tc>
                  <a:txBody>
                    <a:bodyPr/>
                    <a:lstStyle/>
                    <a:p>
                      <a:pPr algn="ctr"/>
                      <a:r>
                        <a:rPr lang="en-US" sz="1800" dirty="0"/>
                        <a:t>665</a:t>
                      </a:r>
                    </a:p>
                  </a:txBody>
                  <a:tcPr marL="91448" marR="91448" anchor="ctr"/>
                </a:tc>
                <a:tc>
                  <a:txBody>
                    <a:bodyPr/>
                    <a:lstStyle/>
                    <a:p>
                      <a:pPr algn="ctr"/>
                      <a:r>
                        <a:rPr lang="en-US" sz="1800" dirty="0"/>
                        <a:t>318</a:t>
                      </a:r>
                    </a:p>
                  </a:txBody>
                  <a:tcPr marL="91448" marR="91448" anchor="ctr"/>
                </a:tc>
                <a:extLst>
                  <a:ext uri="{0D108BD9-81ED-4DB2-BD59-A6C34878D82A}">
                    <a16:rowId xmlns:a16="http://schemas.microsoft.com/office/drawing/2014/main" val="10004"/>
                  </a:ext>
                </a:extLst>
              </a:tr>
              <a:tr h="365760">
                <a:tc>
                  <a:txBody>
                    <a:bodyPr/>
                    <a:lstStyle/>
                    <a:p>
                      <a:pPr algn="ctr"/>
                      <a:r>
                        <a:rPr lang="en-US" sz="1800" dirty="0"/>
                        <a:t>Canada</a:t>
                      </a:r>
                    </a:p>
                  </a:txBody>
                  <a:tcPr marL="91448" marR="91448" anchor="ctr"/>
                </a:tc>
                <a:tc>
                  <a:txBody>
                    <a:bodyPr/>
                    <a:lstStyle/>
                    <a:p>
                      <a:pPr algn="ctr"/>
                      <a:r>
                        <a:rPr lang="en-US" sz="1800" dirty="0"/>
                        <a:t>573</a:t>
                      </a:r>
                    </a:p>
                  </a:txBody>
                  <a:tcPr marL="91448" marR="91448" anchor="ctr"/>
                </a:tc>
                <a:tc>
                  <a:txBody>
                    <a:bodyPr/>
                    <a:lstStyle/>
                    <a:p>
                      <a:pPr algn="ctr"/>
                      <a:r>
                        <a:rPr lang="en-US" sz="1800" dirty="0"/>
                        <a:t>68</a:t>
                      </a:r>
                    </a:p>
                  </a:txBody>
                  <a:tcPr marL="91448" marR="91448" anchor="ctr"/>
                </a:tc>
                <a:extLst>
                  <a:ext uri="{0D108BD9-81ED-4DB2-BD59-A6C34878D82A}">
                    <a16:rowId xmlns:a16="http://schemas.microsoft.com/office/drawing/2014/main" val="10005"/>
                  </a:ext>
                </a:extLst>
              </a:tr>
              <a:tr h="365760">
                <a:tc>
                  <a:txBody>
                    <a:bodyPr/>
                    <a:lstStyle/>
                    <a:p>
                      <a:pPr algn="ctr"/>
                      <a:r>
                        <a:rPr lang="en-US" sz="1800" dirty="0"/>
                        <a:t>Mexico</a:t>
                      </a:r>
                    </a:p>
                  </a:txBody>
                  <a:tcPr marL="91448" marR="91448" anchor="ctr"/>
                </a:tc>
                <a:tc>
                  <a:txBody>
                    <a:bodyPr/>
                    <a:lstStyle/>
                    <a:p>
                      <a:pPr algn="ctr"/>
                      <a:r>
                        <a:rPr lang="en-US" sz="1800" dirty="0"/>
                        <a:t>545</a:t>
                      </a:r>
                    </a:p>
                  </a:txBody>
                  <a:tcPr marL="91448" marR="91448" anchor="ctr"/>
                </a:tc>
                <a:tc>
                  <a:txBody>
                    <a:bodyPr/>
                    <a:lstStyle/>
                    <a:p>
                      <a:pPr algn="ctr"/>
                      <a:r>
                        <a:rPr lang="en-US" sz="1800" dirty="0"/>
                        <a:t>17</a:t>
                      </a:r>
                    </a:p>
                  </a:txBody>
                  <a:tcPr marL="91448" marR="91448" anchor="ctr"/>
                </a:tc>
                <a:extLst>
                  <a:ext uri="{0D108BD9-81ED-4DB2-BD59-A6C34878D82A}">
                    <a16:rowId xmlns:a16="http://schemas.microsoft.com/office/drawing/2014/main" val="10006"/>
                  </a:ext>
                </a:extLst>
              </a:tr>
              <a:tr h="365760">
                <a:tc>
                  <a:txBody>
                    <a:bodyPr/>
                    <a:lstStyle/>
                    <a:p>
                      <a:pPr algn="ctr"/>
                      <a:r>
                        <a:rPr lang="en-US" sz="1800" dirty="0"/>
                        <a:t>S.</a:t>
                      </a:r>
                      <a:r>
                        <a:rPr lang="en-US" sz="1800" baseline="0" dirty="0"/>
                        <a:t> Africa</a:t>
                      </a:r>
                      <a:endParaRPr lang="en-US" sz="1800" dirty="0"/>
                    </a:p>
                  </a:txBody>
                  <a:tcPr marL="91448" marR="91448" anchor="ctr"/>
                </a:tc>
                <a:tc>
                  <a:txBody>
                    <a:bodyPr/>
                    <a:lstStyle/>
                    <a:p>
                      <a:pPr algn="ctr"/>
                      <a:r>
                        <a:rPr lang="en-US" sz="1800"/>
                        <a:t>485</a:t>
                      </a:r>
                    </a:p>
                  </a:txBody>
                  <a:tcPr marL="91448" marR="91448" anchor="ctr"/>
                </a:tc>
                <a:tc>
                  <a:txBody>
                    <a:bodyPr/>
                    <a:lstStyle/>
                    <a:p>
                      <a:pPr algn="ctr"/>
                      <a:r>
                        <a:rPr lang="en-US" sz="1800" dirty="0"/>
                        <a:t>-</a:t>
                      </a:r>
                    </a:p>
                  </a:txBody>
                  <a:tcPr marL="91448" marR="91448" anchor="ctr"/>
                </a:tc>
                <a:extLst>
                  <a:ext uri="{0D108BD9-81ED-4DB2-BD59-A6C34878D82A}">
                    <a16:rowId xmlns:a16="http://schemas.microsoft.com/office/drawing/2014/main" val="10007"/>
                  </a:ext>
                </a:extLst>
              </a:tr>
              <a:tr h="365760">
                <a:tc>
                  <a:txBody>
                    <a:bodyPr/>
                    <a:lstStyle/>
                    <a:p>
                      <a:pPr algn="ctr"/>
                      <a:r>
                        <a:rPr lang="en-US" sz="1800" dirty="0"/>
                        <a:t>Australia</a:t>
                      </a:r>
                    </a:p>
                  </a:txBody>
                  <a:tcPr marL="91448" marR="91448" anchor="ctr"/>
                </a:tc>
                <a:tc>
                  <a:txBody>
                    <a:bodyPr/>
                    <a:lstStyle/>
                    <a:p>
                      <a:pPr algn="ctr"/>
                      <a:r>
                        <a:rPr lang="en-US" sz="1800"/>
                        <a:t>437</a:t>
                      </a:r>
                    </a:p>
                  </a:txBody>
                  <a:tcPr marL="91448" marR="91448" anchor="ctr"/>
                </a:tc>
                <a:tc>
                  <a:txBody>
                    <a:bodyPr/>
                    <a:lstStyle/>
                    <a:p>
                      <a:pPr algn="ctr"/>
                      <a:r>
                        <a:rPr lang="en-US" sz="1800" dirty="0"/>
                        <a:t>43</a:t>
                      </a:r>
                    </a:p>
                  </a:txBody>
                  <a:tcPr marL="91448" marR="91448" anchor="ctr"/>
                </a:tc>
                <a:extLst>
                  <a:ext uri="{0D108BD9-81ED-4DB2-BD59-A6C34878D82A}">
                    <a16:rowId xmlns:a16="http://schemas.microsoft.com/office/drawing/2014/main" val="10008"/>
                  </a:ext>
                </a:extLst>
              </a:tr>
              <a:tr h="365760">
                <a:tc>
                  <a:txBody>
                    <a:bodyPr/>
                    <a:lstStyle/>
                    <a:p>
                      <a:pPr algn="ctr"/>
                      <a:r>
                        <a:rPr lang="en-US" sz="1800" dirty="0"/>
                        <a:t>Russia</a:t>
                      </a:r>
                    </a:p>
                  </a:txBody>
                  <a:tcPr marL="91448" marR="91448" anchor="ctr"/>
                </a:tc>
                <a:tc>
                  <a:txBody>
                    <a:bodyPr/>
                    <a:lstStyle/>
                    <a:p>
                      <a:pPr algn="ctr"/>
                      <a:r>
                        <a:rPr lang="en-US" sz="1800" dirty="0"/>
                        <a:t>285</a:t>
                      </a:r>
                    </a:p>
                  </a:txBody>
                  <a:tcPr marL="91448" marR="91448" anchor="ctr"/>
                </a:tc>
                <a:tc>
                  <a:txBody>
                    <a:bodyPr/>
                    <a:lstStyle/>
                    <a:p>
                      <a:pPr algn="ctr"/>
                      <a:r>
                        <a:rPr lang="en-US" sz="1800" dirty="0"/>
                        <a:t>1,688</a:t>
                      </a:r>
                    </a:p>
                  </a:txBody>
                  <a:tcPr marL="91448" marR="91448" anchor="ctr"/>
                </a:tc>
                <a:extLst>
                  <a:ext uri="{0D108BD9-81ED-4DB2-BD59-A6C34878D82A}">
                    <a16:rowId xmlns:a16="http://schemas.microsoft.com/office/drawing/2014/main" val="10009"/>
                  </a:ext>
                </a:extLst>
              </a:tr>
              <a:tr h="365760">
                <a:tc>
                  <a:txBody>
                    <a:bodyPr/>
                    <a:lstStyle/>
                    <a:p>
                      <a:pPr algn="ctr"/>
                      <a:r>
                        <a:rPr lang="en-US" sz="1800" dirty="0"/>
                        <a:t>Brazil</a:t>
                      </a:r>
                    </a:p>
                  </a:txBody>
                  <a:tcPr marL="91448" marR="91448" anchor="ctr"/>
                </a:tc>
                <a:tc>
                  <a:txBody>
                    <a:bodyPr/>
                    <a:lstStyle/>
                    <a:p>
                      <a:pPr algn="ctr"/>
                      <a:r>
                        <a:rPr lang="en-US" sz="1800"/>
                        <a:t>245</a:t>
                      </a:r>
                    </a:p>
                  </a:txBody>
                  <a:tcPr marL="91448" marR="91448" anchor="ctr"/>
                </a:tc>
                <a:tc>
                  <a:txBody>
                    <a:bodyPr/>
                    <a:lstStyle/>
                    <a:p>
                      <a:pPr algn="ctr"/>
                      <a:r>
                        <a:rPr lang="en-US" sz="1800" dirty="0"/>
                        <a:t>14</a:t>
                      </a:r>
                    </a:p>
                  </a:txBody>
                  <a:tcPr marL="91448" marR="91448" anchor="ctr"/>
                </a:tc>
                <a:extLst>
                  <a:ext uri="{0D108BD9-81ED-4DB2-BD59-A6C34878D82A}">
                    <a16:rowId xmlns:a16="http://schemas.microsoft.com/office/drawing/2014/main" val="10010"/>
                  </a:ext>
                </a:extLst>
              </a:tr>
            </a:tbl>
          </a:graphicData>
        </a:graphic>
      </p:graphicFrame>
      <p:sp>
        <p:nvSpPr>
          <p:cNvPr id="13366" name="Rectangle 2"/>
          <p:cNvSpPr>
            <a:spLocks noChangeArrowheads="1"/>
          </p:cNvSpPr>
          <p:nvPr/>
        </p:nvSpPr>
        <p:spPr bwMode="auto">
          <a:xfrm>
            <a:off x="290513" y="6181725"/>
            <a:ext cx="45720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dirty="0"/>
              <a:t>http://</a:t>
            </a:r>
            <a:r>
              <a:rPr lang="en-US" sz="1200" dirty="0" err="1"/>
              <a:t>en.wikipedia.org</a:t>
            </a:r>
            <a:r>
              <a:rPr lang="en-US" sz="1200" dirty="0"/>
              <a:t>/wiki/</a:t>
            </a:r>
            <a:r>
              <a:rPr lang="en-US" sz="1200" dirty="0" err="1"/>
              <a:t>Shale_gas</a:t>
            </a:r>
            <a:endParaRPr lang="en-US" sz="1200" dirty="0"/>
          </a:p>
        </p:txBody>
      </p:sp>
      <p:sp>
        <p:nvSpPr>
          <p:cNvPr id="13367" name="Rectangle 7"/>
          <p:cNvSpPr>
            <a:spLocks noChangeArrowheads="1"/>
          </p:cNvSpPr>
          <p:nvPr/>
        </p:nvSpPr>
        <p:spPr bwMode="auto">
          <a:xfrm>
            <a:off x="1085850" y="5537200"/>
            <a:ext cx="75549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tabLst>
                <a:tab pos="801688" algn="l"/>
                <a:tab pos="1027113" algn="l"/>
              </a:tabLst>
            </a:pPr>
            <a:r>
              <a:rPr lang="en-US" sz="1600"/>
              <a:t>Proven = 	90% probability of being recoverable under existing </a:t>
            </a:r>
          </a:p>
          <a:p>
            <a:pPr>
              <a:tabLst>
                <a:tab pos="801688" algn="l"/>
                <a:tab pos="1027113" algn="l"/>
              </a:tabLst>
            </a:pPr>
            <a:r>
              <a:rPr lang="en-US" sz="1600"/>
              <a:t>		economic and political conditions with existing technology</a:t>
            </a:r>
          </a:p>
        </p:txBody>
      </p:sp>
    </p:spTree>
  </p:cSld>
  <p:clrMapOvr>
    <a:masterClrMapping/>
  </p:clrMapOvr>
  <p:transition>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F68DC805-27F3-5F4F-948B-C01D89C4D60B}" type="slidenum">
              <a:rPr lang="en-US" smtClean="0">
                <a:latin typeface="Garamond" charset="0"/>
              </a:rPr>
              <a:pPr eaLnBrk="1" hangingPunct="1"/>
              <a:t>12</a:t>
            </a:fld>
            <a:endParaRPr lang="en-US" dirty="0">
              <a:latin typeface="Garamond" charset="0"/>
            </a:endParaRPr>
          </a:p>
        </p:txBody>
      </p:sp>
      <p:sp>
        <p:nvSpPr>
          <p:cNvPr id="14339" name="Rectangle 2"/>
          <p:cNvSpPr>
            <a:spLocks noGrp="1" noChangeArrowheads="1"/>
          </p:cNvSpPr>
          <p:nvPr>
            <p:ph type="title"/>
          </p:nvPr>
        </p:nvSpPr>
        <p:spPr/>
        <p:txBody>
          <a:bodyPr/>
          <a:lstStyle/>
          <a:p>
            <a:pPr eaLnBrk="1" hangingPunct="1"/>
            <a:r>
              <a:rPr lang="en-US" sz="3800">
                <a:latin typeface="Garamond" charset="0"/>
              </a:rPr>
              <a:t>Natural Gas (Methane) Hydrates</a:t>
            </a:r>
            <a:br>
              <a:rPr lang="en-US" sz="3800">
                <a:latin typeface="Garamond" charset="0"/>
              </a:rPr>
            </a:br>
            <a:endParaRPr lang="en-US" sz="3800">
              <a:latin typeface="Garamond" charset="0"/>
            </a:endParaRPr>
          </a:p>
        </p:txBody>
      </p:sp>
      <p:sp>
        <p:nvSpPr>
          <p:cNvPr id="14340" name="Rectangle 3"/>
          <p:cNvSpPr>
            <a:spLocks noGrp="1" noChangeArrowheads="1"/>
          </p:cNvSpPr>
          <p:nvPr>
            <p:ph type="body" idx="1"/>
          </p:nvPr>
        </p:nvSpPr>
        <p:spPr>
          <a:xfrm>
            <a:off x="342900" y="990600"/>
            <a:ext cx="5334000" cy="4530725"/>
          </a:xfrm>
        </p:spPr>
        <p:txBody>
          <a:bodyPr/>
          <a:lstStyle/>
          <a:p>
            <a:pPr eaLnBrk="1" hangingPunct="1">
              <a:lnSpc>
                <a:spcPct val="80000"/>
              </a:lnSpc>
            </a:pPr>
            <a:r>
              <a:rPr lang="en-US" sz="1800" dirty="0">
                <a:latin typeface="Arial" charset="0"/>
              </a:rPr>
              <a:t>large amounts of methane trapped within the crystal structure of water ice found in deep sedimentary structures</a:t>
            </a:r>
          </a:p>
          <a:p>
            <a:pPr lvl="1" eaLnBrk="1" hangingPunct="1">
              <a:lnSpc>
                <a:spcPct val="80000"/>
              </a:lnSpc>
            </a:pPr>
            <a:r>
              <a:rPr lang="en-US" sz="1800" dirty="0">
                <a:latin typeface="Arial" charset="0"/>
              </a:rPr>
              <a:t>polar continental sedimentary rocks  </a:t>
            </a:r>
          </a:p>
          <a:p>
            <a:pPr lvl="1" eaLnBrk="1" hangingPunct="1">
              <a:lnSpc>
                <a:spcPct val="80000"/>
              </a:lnSpc>
            </a:pPr>
            <a:r>
              <a:rPr lang="en-US" sz="1800" dirty="0">
                <a:latin typeface="Arial" charset="0"/>
              </a:rPr>
              <a:t>deep Antarctic ice cores</a:t>
            </a:r>
          </a:p>
          <a:p>
            <a:pPr lvl="1" eaLnBrk="1" hangingPunct="1">
              <a:lnSpc>
                <a:spcPct val="80000"/>
              </a:lnSpc>
            </a:pPr>
            <a:r>
              <a:rPr lang="en-US" sz="1800" dirty="0">
                <a:latin typeface="Arial" charset="0"/>
              </a:rPr>
              <a:t>oceanic sediment at water depths greater than 300 m </a:t>
            </a:r>
          </a:p>
          <a:p>
            <a:pPr lvl="1" eaLnBrk="1" hangingPunct="1">
              <a:lnSpc>
                <a:spcPct val="80000"/>
              </a:lnSpc>
            </a:pPr>
            <a:r>
              <a:rPr lang="en-US" sz="1800" dirty="0">
                <a:latin typeface="Arial" charset="0"/>
              </a:rPr>
              <a:t>continental deposits sandstone and siltstone beds at less than 800 m depth. </a:t>
            </a:r>
          </a:p>
          <a:p>
            <a:pPr eaLnBrk="1" hangingPunct="1">
              <a:lnSpc>
                <a:spcPct val="80000"/>
              </a:lnSpc>
            </a:pPr>
            <a:r>
              <a:rPr lang="en-US" sz="1800" dirty="0">
                <a:latin typeface="Arial" charset="0"/>
              </a:rPr>
              <a:t>formed by migration of gas along geological faults, followed by precipitation, or crystallization, on contact with cold sea water</a:t>
            </a:r>
          </a:p>
          <a:p>
            <a:pPr eaLnBrk="1" hangingPunct="1">
              <a:lnSpc>
                <a:spcPct val="80000"/>
              </a:lnSpc>
            </a:pPr>
            <a:r>
              <a:rPr lang="en-US" sz="1800" dirty="0">
                <a:latin typeface="Arial" charset="0"/>
              </a:rPr>
              <a:t>~ 1 mole of methane for every 5.75 moles of water</a:t>
            </a:r>
          </a:p>
          <a:p>
            <a:pPr eaLnBrk="1" hangingPunct="1">
              <a:lnSpc>
                <a:spcPct val="80000"/>
              </a:lnSpc>
            </a:pPr>
            <a:r>
              <a:rPr lang="en-US" sz="1800" dirty="0">
                <a:latin typeface="Arial" charset="0"/>
              </a:rPr>
              <a:t>~1 liter of methane </a:t>
            </a:r>
            <a:r>
              <a:rPr lang="en-US" sz="1800" dirty="0" err="1">
                <a:latin typeface="Arial" charset="0"/>
              </a:rPr>
              <a:t>clathrate</a:t>
            </a:r>
            <a:r>
              <a:rPr lang="en-US" sz="1800" dirty="0">
                <a:latin typeface="Arial" charset="0"/>
              </a:rPr>
              <a:t> solid contains 168 liters of methane gas (at STP)</a:t>
            </a:r>
          </a:p>
          <a:p>
            <a:pPr eaLnBrk="1" hangingPunct="1">
              <a:lnSpc>
                <a:spcPct val="80000"/>
              </a:lnSpc>
            </a:pPr>
            <a:r>
              <a:rPr lang="en-US" sz="1800" dirty="0">
                <a:latin typeface="Arial" charset="0"/>
              </a:rPr>
              <a:t>Considered to be “unconventional” fuel (not part of proven reserves) </a:t>
            </a:r>
          </a:p>
          <a:p>
            <a:pPr eaLnBrk="1" hangingPunct="1">
              <a:lnSpc>
                <a:spcPct val="80000"/>
              </a:lnSpc>
            </a:pPr>
            <a:r>
              <a:rPr lang="en-US" sz="1800" dirty="0">
                <a:latin typeface="Arial" charset="0"/>
              </a:rPr>
              <a:t>Significant green house gas that could be released with global warming</a:t>
            </a:r>
          </a:p>
        </p:txBody>
      </p:sp>
      <p:pic>
        <p:nvPicPr>
          <p:cNvPr id="14341" name="Picture 4" descr="File:Burning hydrate inlay US Office Naval Research.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1066800"/>
            <a:ext cx="252095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2" name="Rectangle 5"/>
          <p:cNvSpPr>
            <a:spLocks noChangeArrowheads="1"/>
          </p:cNvSpPr>
          <p:nvPr/>
        </p:nvSpPr>
        <p:spPr bwMode="auto">
          <a:xfrm>
            <a:off x="6019800" y="5029200"/>
            <a:ext cx="28956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en-US"/>
              <a:t>"Burning ice“:  Methane, released by heating, burns; water drips. </a:t>
            </a:r>
          </a:p>
        </p:txBody>
      </p:sp>
    </p:spTree>
  </p:cSld>
  <p:clrMapOvr>
    <a:masterClrMapping/>
  </p:clrMapOvr>
  <p:transition>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E5BBBC49-5147-2749-A389-6BAE4C4DEE70}" type="slidenum">
              <a:rPr lang="en-US" smtClean="0">
                <a:latin typeface="Garamond" charset="0"/>
              </a:rPr>
              <a:pPr eaLnBrk="1" hangingPunct="1"/>
              <a:t>13</a:t>
            </a:fld>
            <a:endParaRPr lang="en-US" dirty="0">
              <a:latin typeface="Garamond" charset="0"/>
            </a:endParaRPr>
          </a:p>
        </p:txBody>
      </p:sp>
      <p:sp>
        <p:nvSpPr>
          <p:cNvPr id="15363" name="Rectangle 2"/>
          <p:cNvSpPr>
            <a:spLocks noGrp="1" noChangeArrowheads="1"/>
          </p:cNvSpPr>
          <p:nvPr>
            <p:ph type="title"/>
          </p:nvPr>
        </p:nvSpPr>
        <p:spPr/>
        <p:txBody>
          <a:bodyPr/>
          <a:lstStyle/>
          <a:p>
            <a:pPr eaLnBrk="1" hangingPunct="1"/>
            <a:r>
              <a:rPr lang="en-US" sz="3800">
                <a:latin typeface="Garamond" charset="0"/>
              </a:rPr>
              <a:t>Potential Methane Hydrate Reserves</a:t>
            </a:r>
            <a:br>
              <a:rPr lang="en-US" sz="3800">
                <a:latin typeface="Garamond" charset="0"/>
              </a:rPr>
            </a:br>
            <a:endParaRPr lang="en-US" sz="3800">
              <a:latin typeface="Garamond" charset="0"/>
            </a:endParaRPr>
          </a:p>
        </p:txBody>
      </p:sp>
      <p:sp>
        <p:nvSpPr>
          <p:cNvPr id="15364" name="Rectangle 3"/>
          <p:cNvSpPr>
            <a:spLocks noGrp="1" noChangeArrowheads="1"/>
          </p:cNvSpPr>
          <p:nvPr>
            <p:ph type="body" idx="1"/>
          </p:nvPr>
        </p:nvSpPr>
        <p:spPr>
          <a:xfrm>
            <a:off x="381000" y="914400"/>
            <a:ext cx="8534400" cy="723900"/>
          </a:xfrm>
        </p:spPr>
        <p:txBody>
          <a:bodyPr/>
          <a:lstStyle/>
          <a:p>
            <a:pPr eaLnBrk="1" hangingPunct="1">
              <a:lnSpc>
                <a:spcPct val="80000"/>
              </a:lnSpc>
            </a:pPr>
            <a:r>
              <a:rPr lang="it-IT" sz="2000">
                <a:latin typeface="Arial" charset="0"/>
              </a:rPr>
              <a:t>Estimated inventory </a:t>
            </a:r>
            <a:r>
              <a:rPr lang="en-US" sz="1900">
                <a:latin typeface="Arial" charset="0"/>
              </a:rPr>
              <a:t>500-2500 gigatonnes </a:t>
            </a:r>
            <a:r>
              <a:rPr lang="it-IT" sz="2000">
                <a:latin typeface="Arial" charset="0"/>
              </a:rPr>
              <a:t>of methane compared to 230 gigatonnes of natural gas (</a:t>
            </a:r>
            <a:r>
              <a:rPr lang="en-US" sz="2000">
                <a:latin typeface="Arial" charset="0"/>
              </a:rPr>
              <a:t>Milkov, AV (2004). "Global estimates of hydrate-bound gas in marine sediments: how much is really out there?". Earth-Sci Rev 66 (3-4): 183–197)</a:t>
            </a:r>
            <a:endParaRPr lang="it-IT" sz="2000">
              <a:latin typeface="Arial" charset="0"/>
            </a:endParaRPr>
          </a:p>
        </p:txBody>
      </p:sp>
      <p:pic>
        <p:nvPicPr>
          <p:cNvPr id="15365" name="Picture 4" descr="File:Gas hydrates 1996.sv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2019300"/>
            <a:ext cx="8305800" cy="421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3EA7126A-6A32-2D41-87F1-7AA478E8EEB4}" type="slidenum">
              <a:rPr lang="en-US" smtClean="0">
                <a:latin typeface="Garamond" charset="0"/>
              </a:rPr>
              <a:pPr eaLnBrk="1" hangingPunct="1"/>
              <a:t>14</a:t>
            </a:fld>
            <a:endParaRPr lang="en-US" dirty="0">
              <a:latin typeface="Garamond" charset="0"/>
            </a:endParaRPr>
          </a:p>
        </p:txBody>
      </p:sp>
      <p:sp>
        <p:nvSpPr>
          <p:cNvPr id="16387" name="Rectangle 2"/>
          <p:cNvSpPr>
            <a:spLocks noGrp="1" noChangeArrowheads="1"/>
          </p:cNvSpPr>
          <p:nvPr>
            <p:ph type="title"/>
          </p:nvPr>
        </p:nvSpPr>
        <p:spPr/>
        <p:txBody>
          <a:bodyPr/>
          <a:lstStyle/>
          <a:p>
            <a:pPr eaLnBrk="1" hangingPunct="1"/>
            <a:r>
              <a:rPr lang="en-US">
                <a:latin typeface="Garamond" charset="0"/>
              </a:rPr>
              <a:t>Petroleum</a:t>
            </a:r>
          </a:p>
        </p:txBody>
      </p:sp>
      <p:pic>
        <p:nvPicPr>
          <p:cNvPr id="16388" name="Picture 3" descr="photo6"/>
          <p:cNvPicPr>
            <a:picLocks noChangeAspect="1" noChangeArrowheads="1"/>
          </p:cNvPicPr>
          <p:nvPr/>
        </p:nvPicPr>
        <p:blipFill>
          <a:blip r:embed="rId3">
            <a:lum bright="12000" contrast="6000"/>
            <a:extLst>
              <a:ext uri="{28A0092B-C50C-407E-A947-70E740481C1C}">
                <a14:useLocalDpi xmlns:a14="http://schemas.microsoft.com/office/drawing/2010/main"/>
              </a:ext>
            </a:extLst>
          </a:blip>
          <a:srcRect/>
          <a:stretch>
            <a:fillRect/>
          </a:stretch>
        </p:blipFill>
        <p:spPr bwMode="auto">
          <a:xfrm>
            <a:off x="446088" y="3124200"/>
            <a:ext cx="3733800" cy="2563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9" name="Rectangle 4"/>
          <p:cNvSpPr>
            <a:spLocks noChangeArrowheads="1"/>
          </p:cNvSpPr>
          <p:nvPr/>
        </p:nvSpPr>
        <p:spPr bwMode="auto">
          <a:xfrm>
            <a:off x="381000" y="1066800"/>
            <a:ext cx="38100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charset="0"/>
              <a:buChar char="n"/>
            </a:pPr>
            <a:r>
              <a:rPr lang="en-US" sz="2000"/>
              <a:t>“rock” oil formed from organic precursors</a:t>
            </a:r>
          </a:p>
          <a:p>
            <a:pPr marL="342900" indent="-342900">
              <a:spcBef>
                <a:spcPct val="20000"/>
              </a:spcBef>
              <a:buClr>
                <a:schemeClr val="accent1"/>
              </a:buClr>
              <a:buSzPct val="65000"/>
              <a:buFont typeface="Wingdings" charset="0"/>
              <a:buChar char="n"/>
            </a:pPr>
            <a:r>
              <a:rPr lang="en-US" sz="2000"/>
              <a:t>Mostly carbon and hydrogen, but also contains sulfur and nitrogen</a:t>
            </a:r>
          </a:p>
        </p:txBody>
      </p:sp>
      <p:pic>
        <p:nvPicPr>
          <p:cNvPr id="16390" name="Picture 5" descr="dri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68800" y="1036638"/>
            <a:ext cx="4443413"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D79F5532-91DA-EA44-9B9F-0ECB2F091BEC}" type="slidenum">
              <a:rPr lang="en-US" smtClean="0">
                <a:latin typeface="Garamond" charset="0"/>
              </a:rPr>
              <a:pPr eaLnBrk="1" hangingPunct="1"/>
              <a:t>15</a:t>
            </a:fld>
            <a:endParaRPr lang="en-US" dirty="0">
              <a:latin typeface="Garamond" charset="0"/>
            </a:endParaRPr>
          </a:p>
        </p:txBody>
      </p:sp>
      <p:sp>
        <p:nvSpPr>
          <p:cNvPr id="17411" name="Rectangle 2"/>
          <p:cNvSpPr>
            <a:spLocks noGrp="1" noChangeArrowheads="1"/>
          </p:cNvSpPr>
          <p:nvPr>
            <p:ph type="title"/>
          </p:nvPr>
        </p:nvSpPr>
        <p:spPr/>
        <p:txBody>
          <a:bodyPr/>
          <a:lstStyle/>
          <a:p>
            <a:pPr eaLnBrk="1" hangingPunct="1"/>
            <a:r>
              <a:rPr lang="en-US">
                <a:latin typeface="Garamond" charset="0"/>
              </a:rPr>
              <a:t>Tar Sands</a:t>
            </a:r>
          </a:p>
        </p:txBody>
      </p:sp>
      <p:pic>
        <p:nvPicPr>
          <p:cNvPr id="17412" name="Picture 3" descr="tar_sands_lg"/>
          <p:cNvPicPr>
            <a:picLocks noChangeAspect="1" noChangeArrowheads="1"/>
          </p:cNvPicPr>
          <p:nvPr/>
        </p:nvPicPr>
        <p:blipFill>
          <a:blip r:embed="rId3" cstate="email">
            <a:lum bright="12000" contrast="6000"/>
            <a:extLst>
              <a:ext uri="{28A0092B-C50C-407E-A947-70E740481C1C}">
                <a14:useLocalDpi xmlns:a14="http://schemas.microsoft.com/office/drawing/2010/main"/>
              </a:ext>
            </a:extLst>
          </a:blip>
          <a:srcRect/>
          <a:stretch>
            <a:fillRect/>
          </a:stretch>
        </p:blipFill>
        <p:spPr bwMode="auto">
          <a:xfrm>
            <a:off x="5638800" y="3429000"/>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3" name="Picture 4" descr="tars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8800" y="685800"/>
            <a:ext cx="2971800"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4" name="Rectangle 5"/>
          <p:cNvSpPr>
            <a:spLocks noChangeArrowheads="1"/>
          </p:cNvSpPr>
          <p:nvPr/>
        </p:nvSpPr>
        <p:spPr bwMode="auto">
          <a:xfrm>
            <a:off x="457200" y="1066800"/>
            <a:ext cx="45720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charset="0"/>
              <a:buChar char="n"/>
            </a:pPr>
            <a:r>
              <a:rPr lang="en-US" sz="2000"/>
              <a:t>Sand or sandstone impregnated with up to 18% bitumen </a:t>
            </a:r>
          </a:p>
          <a:p>
            <a:pPr marL="669925" lvl="1" indent="-325438">
              <a:spcBef>
                <a:spcPct val="20000"/>
              </a:spcBef>
              <a:buClr>
                <a:schemeClr val="accent2"/>
              </a:buClr>
              <a:buSzPct val="60000"/>
              <a:buFont typeface="Wingdings" charset="0"/>
              <a:buChar char="q"/>
            </a:pPr>
            <a:r>
              <a:rPr lang="en-US"/>
              <a:t>Highly viscous, asphalt-like hydrocarbon substance</a:t>
            </a:r>
          </a:p>
          <a:p>
            <a:pPr marL="669925" lvl="1" indent="-325438">
              <a:spcBef>
                <a:spcPct val="20000"/>
              </a:spcBef>
              <a:buClr>
                <a:schemeClr val="accent2"/>
              </a:buClr>
              <a:buSzPct val="60000"/>
              <a:buFont typeface="Wingdings" charset="0"/>
              <a:buChar char="q"/>
            </a:pPr>
            <a:r>
              <a:rPr lang="en-US"/>
              <a:t>Soluble in carbon disulphide</a:t>
            </a:r>
          </a:p>
          <a:p>
            <a:pPr marL="342900" indent="-342900">
              <a:spcBef>
                <a:spcPct val="20000"/>
              </a:spcBef>
              <a:buClr>
                <a:schemeClr val="accent1"/>
              </a:buClr>
              <a:buSzPct val="65000"/>
              <a:buFont typeface="Wingdings" charset="0"/>
              <a:buChar char="n"/>
            </a:pPr>
            <a:r>
              <a:rPr lang="en-US" sz="2000"/>
              <a:t>~ 50% bitumen can be recovered from the sand by heating</a:t>
            </a:r>
          </a:p>
          <a:p>
            <a:pPr marL="342900" indent="-342900">
              <a:spcBef>
                <a:spcPct val="20000"/>
              </a:spcBef>
              <a:buClr>
                <a:schemeClr val="accent1"/>
              </a:buClr>
              <a:buSzPct val="65000"/>
              <a:buFont typeface="Wingdings" charset="0"/>
              <a:buChar char="n"/>
            </a:pPr>
            <a:r>
              <a:rPr lang="en-US" sz="2000"/>
              <a:t>Bitumen also contains sulfur and nitrogen</a:t>
            </a:r>
          </a:p>
          <a:p>
            <a:pPr marL="342900" indent="-342900">
              <a:spcBef>
                <a:spcPct val="20000"/>
              </a:spcBef>
              <a:buClr>
                <a:schemeClr val="accent1"/>
              </a:buClr>
              <a:buSzPct val="65000"/>
              <a:buFont typeface="Wingdings" charset="0"/>
              <a:buChar char="n"/>
            </a:pPr>
            <a:r>
              <a:rPr lang="en-US" sz="2000"/>
              <a:t>About 50% of Canadian oil production is from tar sands (20% of U.S. imports from Canada)</a:t>
            </a:r>
          </a:p>
        </p:txBody>
      </p:sp>
    </p:spTree>
  </p:cSld>
  <p:clrMapOvr>
    <a:masterClrMapping/>
  </p:clrMapOvr>
  <p:transition>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BFAA8F4A-806A-404E-A134-D019A1E1EF68}" type="slidenum">
              <a:rPr lang="en-US" smtClean="0">
                <a:latin typeface="Garamond" charset="0"/>
              </a:rPr>
              <a:pPr eaLnBrk="1" hangingPunct="1"/>
              <a:t>16</a:t>
            </a:fld>
            <a:endParaRPr lang="en-US" dirty="0">
              <a:latin typeface="Garamond" charset="0"/>
            </a:endParaRPr>
          </a:p>
        </p:txBody>
      </p:sp>
      <p:sp>
        <p:nvSpPr>
          <p:cNvPr id="18435" name="Rectangle 2"/>
          <p:cNvSpPr>
            <a:spLocks noGrp="1" noChangeArrowheads="1"/>
          </p:cNvSpPr>
          <p:nvPr>
            <p:ph type="title"/>
          </p:nvPr>
        </p:nvSpPr>
        <p:spPr/>
        <p:txBody>
          <a:bodyPr/>
          <a:lstStyle/>
          <a:p>
            <a:pPr eaLnBrk="1" hangingPunct="1"/>
            <a:r>
              <a:rPr lang="en-US">
                <a:latin typeface="Garamond" charset="0"/>
              </a:rPr>
              <a:t>Oil Shale</a:t>
            </a:r>
          </a:p>
        </p:txBody>
      </p:sp>
      <p:pic>
        <p:nvPicPr>
          <p:cNvPr id="18436" name="Picture 3" descr="drill-rig-oil-sha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3200400"/>
            <a:ext cx="3276600" cy="283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4" descr="896-shale_roc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0" y="381000"/>
            <a:ext cx="3276600" cy="273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8" name="Rectangle 5"/>
          <p:cNvSpPr>
            <a:spLocks noChangeArrowheads="1"/>
          </p:cNvSpPr>
          <p:nvPr/>
        </p:nvSpPr>
        <p:spPr bwMode="auto">
          <a:xfrm>
            <a:off x="457200" y="1066800"/>
            <a:ext cx="45720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charset="0"/>
              <a:buChar char="n"/>
            </a:pPr>
            <a:r>
              <a:rPr lang="en-US" sz="2000"/>
              <a:t>Fine-grained sedimentary rock containing kerogen </a:t>
            </a:r>
          </a:p>
          <a:p>
            <a:pPr marL="669925" lvl="1" indent="-325438">
              <a:spcBef>
                <a:spcPct val="20000"/>
              </a:spcBef>
              <a:buClr>
                <a:schemeClr val="accent2"/>
              </a:buClr>
              <a:buSzPct val="60000"/>
              <a:buFont typeface="Wingdings" charset="0"/>
              <a:buChar char="q"/>
            </a:pPr>
            <a:r>
              <a:rPr lang="en-US"/>
              <a:t>carbon and hydrogen</a:t>
            </a:r>
          </a:p>
          <a:p>
            <a:pPr marL="669925" lvl="1" indent="-325438">
              <a:spcBef>
                <a:spcPct val="20000"/>
              </a:spcBef>
              <a:buClr>
                <a:schemeClr val="accent2"/>
              </a:buClr>
              <a:buSzPct val="60000"/>
              <a:buFont typeface="Wingdings" charset="0"/>
              <a:buChar char="q"/>
            </a:pPr>
            <a:r>
              <a:rPr lang="en-US"/>
              <a:t>can produce liquid fuel from heating</a:t>
            </a:r>
          </a:p>
          <a:p>
            <a:pPr marL="342900" indent="-342900">
              <a:spcBef>
                <a:spcPct val="20000"/>
              </a:spcBef>
              <a:buClr>
                <a:schemeClr val="accent1"/>
              </a:buClr>
              <a:buSzPct val="65000"/>
              <a:buFont typeface="Wingdings" charset="0"/>
              <a:buChar char="n"/>
            </a:pPr>
            <a:r>
              <a:rPr lang="en-US" sz="2000"/>
              <a:t>~ 10 to 30 gallons of liquid can be produced per ton of oil shale</a:t>
            </a:r>
          </a:p>
          <a:p>
            <a:pPr marL="342900" indent="-342900">
              <a:spcBef>
                <a:spcPct val="20000"/>
              </a:spcBef>
              <a:buClr>
                <a:schemeClr val="accent1"/>
              </a:buClr>
              <a:buSzPct val="65000"/>
              <a:buFont typeface="Wingdings" charset="0"/>
              <a:buChar char="n"/>
            </a:pPr>
            <a:r>
              <a:rPr lang="en-US" sz="2000"/>
              <a:t>~ 3 trillion barrels of recoverable oil on earth</a:t>
            </a:r>
          </a:p>
          <a:p>
            <a:pPr marL="342900" indent="-342900">
              <a:spcBef>
                <a:spcPct val="20000"/>
              </a:spcBef>
              <a:buClr>
                <a:schemeClr val="accent1"/>
              </a:buClr>
              <a:buSzPct val="65000"/>
              <a:buFont typeface="Wingdings" charset="0"/>
              <a:buChar char="n"/>
            </a:pPr>
            <a:r>
              <a:rPr lang="en-US" sz="2000"/>
              <a:t>Current use of oil shale is relatively small</a:t>
            </a:r>
          </a:p>
        </p:txBody>
      </p:sp>
    </p:spTree>
  </p:cSld>
  <p:clrMapOvr>
    <a:masterClrMapping/>
  </p:clrMapOvr>
  <p:transition>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11F3032A-AFA0-A640-B549-AAB3A010BAF8}" type="slidenum">
              <a:rPr lang="en-US" smtClean="0">
                <a:latin typeface="Garamond" charset="0"/>
              </a:rPr>
              <a:pPr eaLnBrk="1" hangingPunct="1"/>
              <a:t>17</a:t>
            </a:fld>
            <a:endParaRPr lang="en-US" dirty="0">
              <a:latin typeface="Garamond" charset="0"/>
            </a:endParaRPr>
          </a:p>
        </p:txBody>
      </p:sp>
      <p:sp>
        <p:nvSpPr>
          <p:cNvPr id="19459" name="Rectangle 2"/>
          <p:cNvSpPr>
            <a:spLocks noGrp="1" noChangeArrowheads="1"/>
          </p:cNvSpPr>
          <p:nvPr>
            <p:ph type="title"/>
          </p:nvPr>
        </p:nvSpPr>
        <p:spPr/>
        <p:txBody>
          <a:bodyPr/>
          <a:lstStyle/>
          <a:p>
            <a:pPr eaLnBrk="1" hangingPunct="1"/>
            <a:r>
              <a:rPr lang="en-US">
                <a:latin typeface="Garamond" charset="0"/>
              </a:rPr>
              <a:t>Ultra-Heavy Oil</a:t>
            </a:r>
          </a:p>
        </p:txBody>
      </p:sp>
      <p:sp>
        <p:nvSpPr>
          <p:cNvPr id="19460" name="Rectangle 3"/>
          <p:cNvSpPr>
            <a:spLocks noGrp="1" noChangeArrowheads="1"/>
          </p:cNvSpPr>
          <p:nvPr>
            <p:ph type="body" idx="1"/>
          </p:nvPr>
        </p:nvSpPr>
        <p:spPr>
          <a:xfrm>
            <a:off x="304800" y="1143000"/>
            <a:ext cx="8229600" cy="4530725"/>
          </a:xfrm>
        </p:spPr>
        <p:txBody>
          <a:bodyPr/>
          <a:lstStyle/>
          <a:p>
            <a:pPr eaLnBrk="1" hangingPunct="1"/>
            <a:r>
              <a:rPr lang="en-US" sz="2600" dirty="0">
                <a:latin typeface="Arial" charset="0"/>
              </a:rPr>
              <a:t>Extremely high viscosity and density</a:t>
            </a:r>
          </a:p>
          <a:p>
            <a:pPr eaLnBrk="1" hangingPunct="1"/>
            <a:r>
              <a:rPr lang="en-US" sz="2600" dirty="0">
                <a:latin typeface="Arial" charset="0"/>
              </a:rPr>
              <a:t>Less than 10% can be recovered by conventional pumping</a:t>
            </a:r>
          </a:p>
          <a:p>
            <a:pPr eaLnBrk="1" hangingPunct="1"/>
            <a:r>
              <a:rPr lang="en-US" sz="2600" dirty="0">
                <a:latin typeface="Arial" charset="0"/>
              </a:rPr>
              <a:t>Variety of approaches to heat oil &amp; reduce viscosity (all require significant energy input)</a:t>
            </a:r>
          </a:p>
          <a:p>
            <a:pPr lvl="1" eaLnBrk="1" hangingPunct="1"/>
            <a:r>
              <a:rPr lang="en-US" sz="2200" dirty="0">
                <a:latin typeface="Arial" charset="0"/>
              </a:rPr>
              <a:t>Steam injection</a:t>
            </a:r>
          </a:p>
          <a:p>
            <a:pPr lvl="1" eaLnBrk="1" hangingPunct="1"/>
            <a:r>
              <a:rPr lang="en-US" sz="2200" dirty="0">
                <a:latin typeface="Arial" charset="0"/>
              </a:rPr>
              <a:t>Controlled in-situ combustion using air injection</a:t>
            </a:r>
          </a:p>
          <a:p>
            <a:pPr eaLnBrk="1" hangingPunct="1"/>
            <a:r>
              <a:rPr lang="en-US" sz="2600" dirty="0">
                <a:latin typeface="Arial" charset="0"/>
              </a:rPr>
              <a:t>Must extensively process to derive fuel products (requiring high energy input)</a:t>
            </a:r>
          </a:p>
        </p:txBody>
      </p:sp>
    </p:spTree>
  </p:cSld>
  <p:clrMapOvr>
    <a:masterClrMapping/>
  </p:clrMapOvr>
  <p:transition>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9ED36CA2-1E24-B543-9BFC-4492AF883250}" type="slidenum">
              <a:rPr lang="en-US" smtClean="0">
                <a:latin typeface="Garamond" charset="0"/>
              </a:rPr>
              <a:pPr eaLnBrk="1" hangingPunct="1"/>
              <a:t>18</a:t>
            </a:fld>
            <a:endParaRPr lang="en-US" dirty="0">
              <a:latin typeface="Garamond" charset="0"/>
            </a:endParaRPr>
          </a:p>
        </p:txBody>
      </p:sp>
      <p:sp>
        <p:nvSpPr>
          <p:cNvPr id="20483" name="Rectangle 2"/>
          <p:cNvSpPr>
            <a:spLocks noGrp="1" noChangeArrowheads="1"/>
          </p:cNvSpPr>
          <p:nvPr>
            <p:ph type="title"/>
          </p:nvPr>
        </p:nvSpPr>
        <p:spPr/>
        <p:txBody>
          <a:bodyPr/>
          <a:lstStyle/>
          <a:p>
            <a:pPr eaLnBrk="1" hangingPunct="1"/>
            <a:r>
              <a:rPr lang="en-US" sz="4000" dirty="0">
                <a:latin typeface="Garamond" charset="0"/>
              </a:rPr>
              <a:t>“Unconventional” vs. Conventional Oil</a:t>
            </a:r>
          </a:p>
        </p:txBody>
      </p:sp>
      <p:sp>
        <p:nvSpPr>
          <p:cNvPr id="20484" name="Rectangle 4"/>
          <p:cNvSpPr>
            <a:spLocks noChangeArrowheads="1"/>
          </p:cNvSpPr>
          <p:nvPr/>
        </p:nvSpPr>
        <p:spPr bwMode="auto">
          <a:xfrm>
            <a:off x="266700" y="6143625"/>
            <a:ext cx="89154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t>http://</a:t>
            </a:r>
            <a:r>
              <a:rPr lang="en-US" sz="1600" dirty="0" err="1"/>
              <a:t>en.wikipedia.org</a:t>
            </a:r>
            <a:r>
              <a:rPr lang="en-US" sz="1600" dirty="0"/>
              <a:t>/wiki/</a:t>
            </a:r>
            <a:r>
              <a:rPr lang="en-US" sz="1600" dirty="0" err="1"/>
              <a:t>World_energy_resources</a:t>
            </a:r>
            <a:r>
              <a:rPr lang="en-US" sz="1600" dirty="0"/>
              <a:t> </a:t>
            </a:r>
          </a:p>
        </p:txBody>
      </p:sp>
      <p:pic>
        <p:nvPicPr>
          <p:cNvPr id="20486" name="Picture 8" descr="File:Remaining oil.sv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0698" y="1253067"/>
            <a:ext cx="3869680" cy="46924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FA16F942-1060-9647-A9CA-FCCC69D07F59}"/>
              </a:ext>
            </a:extLst>
          </p:cNvPr>
          <p:cNvSpPr txBox="1">
            <a:spLocks noChangeArrowheads="1"/>
          </p:cNvSpPr>
          <p:nvPr/>
        </p:nvSpPr>
        <p:spPr bwMode="auto">
          <a:xfrm>
            <a:off x="1049867" y="1322035"/>
            <a:ext cx="1241778" cy="11398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Garamond" pitchFamily="18" charset="0"/>
                <a:ea typeface="ＭＳ Ｐゴシック" charset="0"/>
              </a:defRPr>
            </a:lvl2pPr>
            <a:lvl3pPr algn="l" rtl="0" eaLnBrk="0" fontAlgn="base" hangingPunct="0">
              <a:spcBef>
                <a:spcPct val="0"/>
              </a:spcBef>
              <a:spcAft>
                <a:spcPct val="0"/>
              </a:spcAft>
              <a:defRPr sz="4200">
                <a:solidFill>
                  <a:schemeClr val="tx2"/>
                </a:solidFill>
                <a:latin typeface="Garamond" pitchFamily="18" charset="0"/>
                <a:ea typeface="ＭＳ Ｐゴシック" charset="0"/>
              </a:defRPr>
            </a:lvl3pPr>
            <a:lvl4pPr algn="l" rtl="0" eaLnBrk="0" fontAlgn="base" hangingPunct="0">
              <a:spcBef>
                <a:spcPct val="0"/>
              </a:spcBef>
              <a:spcAft>
                <a:spcPct val="0"/>
              </a:spcAft>
              <a:defRPr sz="4200">
                <a:solidFill>
                  <a:schemeClr val="tx2"/>
                </a:solidFill>
                <a:latin typeface="Garamond" pitchFamily="18" charset="0"/>
                <a:ea typeface="ＭＳ Ｐゴシック" charset="0"/>
              </a:defRPr>
            </a:lvl4pPr>
            <a:lvl5pPr algn="l" rtl="0" eaLnBrk="0" fontAlgn="base" hangingPunct="0">
              <a:spcBef>
                <a:spcPct val="0"/>
              </a:spcBef>
              <a:spcAft>
                <a:spcPct val="0"/>
              </a:spcAft>
              <a:defRPr sz="4200">
                <a:solidFill>
                  <a:schemeClr val="tx2"/>
                </a:solidFill>
                <a:latin typeface="Garamond" pitchFamily="18" charset="0"/>
                <a:ea typeface="ＭＳ Ｐゴシック"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eaLnBrk="1" hangingPunct="1"/>
            <a:r>
              <a:rPr lang="en-US" sz="4000" kern="0" dirty="0">
                <a:latin typeface="Garamond" charset="0"/>
              </a:rPr>
              <a:t>2005</a:t>
            </a:r>
          </a:p>
        </p:txBody>
      </p:sp>
    </p:spTree>
  </p:cSld>
  <p:clrMapOvr>
    <a:masterClrMapping/>
  </p:clrMapOvr>
  <p:transition>
    <p:pull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7C86EB97-5796-A24B-BD87-C107803C717A}" type="slidenum">
              <a:rPr lang="en-US" smtClean="0">
                <a:latin typeface="Garamond" charset="0"/>
              </a:rPr>
              <a:pPr eaLnBrk="1" hangingPunct="1"/>
              <a:t>19</a:t>
            </a:fld>
            <a:endParaRPr lang="en-US" dirty="0">
              <a:latin typeface="Garamond" charset="0"/>
            </a:endParaRPr>
          </a:p>
        </p:txBody>
      </p:sp>
      <p:sp>
        <p:nvSpPr>
          <p:cNvPr id="21507" name="Rectangle 2"/>
          <p:cNvSpPr>
            <a:spLocks noGrp="1" noChangeArrowheads="1"/>
          </p:cNvSpPr>
          <p:nvPr>
            <p:ph type="title"/>
          </p:nvPr>
        </p:nvSpPr>
        <p:spPr/>
        <p:txBody>
          <a:bodyPr/>
          <a:lstStyle/>
          <a:p>
            <a:pPr eaLnBrk="1" hangingPunct="1"/>
            <a:r>
              <a:rPr lang="en-US">
                <a:latin typeface="Garamond" charset="0"/>
              </a:rPr>
              <a:t>Fuel Comparisons</a:t>
            </a:r>
          </a:p>
        </p:txBody>
      </p:sp>
      <p:sp>
        <p:nvSpPr>
          <p:cNvPr id="21508" name="Rectangle 3"/>
          <p:cNvSpPr>
            <a:spLocks noChangeArrowheads="1"/>
          </p:cNvSpPr>
          <p:nvPr/>
        </p:nvSpPr>
        <p:spPr bwMode="auto">
          <a:xfrm>
            <a:off x="346075" y="6194425"/>
            <a:ext cx="5200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t>http://www.eia.doe.gov/oiaf/1605/coefficients.html</a:t>
            </a:r>
          </a:p>
        </p:txBody>
      </p:sp>
      <p:graphicFrame>
        <p:nvGraphicFramePr>
          <p:cNvPr id="431108" name="Group 4"/>
          <p:cNvGraphicFramePr>
            <a:graphicFrameLocks noGrp="1"/>
          </p:cNvGraphicFramePr>
          <p:nvPr/>
        </p:nvGraphicFramePr>
        <p:xfrm>
          <a:off x="685800" y="990600"/>
          <a:ext cx="7772400" cy="5120808"/>
        </p:xfrm>
        <a:graphic>
          <a:graphicData uri="http://schemas.openxmlformats.org/drawingml/2006/table">
            <a:tbl>
              <a:tblPr/>
              <a:tblGrid>
                <a:gridCol w="27432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rPr>
                        <a:t>Fuel</a:t>
                      </a:r>
                    </a:p>
                  </a:txBody>
                  <a:tcPr marT="45726" marB="45726"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rPr>
                        <a:t>H/C, Atomic</a:t>
                      </a:r>
                    </a:p>
                  </a:txBody>
                  <a:tcPr marT="45726" marB="45726"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rPr>
                        <a:t>HHV (kcal/g)</a:t>
                      </a:r>
                    </a:p>
                  </a:txBody>
                  <a:tcPr marT="45726" marB="45726"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800" b="0" i="1" u="none" strike="noStrike" cap="none" normalizeH="0" baseline="0">
                          <a:ln>
                            <a:noFill/>
                          </a:ln>
                          <a:solidFill>
                            <a:schemeClr val="tx1"/>
                          </a:solidFill>
                          <a:effectLst/>
                          <a:latin typeface="Arial" charset="0"/>
                          <a:ea typeface="ＭＳ Ｐゴシック" charset="0"/>
                        </a:rPr>
                        <a:t>Gaseous</a:t>
                      </a:r>
                    </a:p>
                  </a:txBody>
                  <a:tcPr marT="45726" marB="45726"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T="45726" marB="45726"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 </a:t>
                      </a:r>
                    </a:p>
                  </a:txBody>
                  <a:tcPr marT="45726" marB="45726"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a:ln>
                            <a:noFill/>
                          </a:ln>
                          <a:solidFill>
                            <a:schemeClr val="tx1"/>
                          </a:solidFill>
                          <a:effectLst/>
                          <a:latin typeface="Arial" charset="0"/>
                          <a:ea typeface="ＭＳ Ｐゴシック" charset="0"/>
                        </a:rPr>
                        <a:t>	Methane</a:t>
                      </a:r>
                    </a:p>
                  </a:txBody>
                  <a:tcPr marT="45726" marB="45726"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4.0</a:t>
                      </a:r>
                    </a:p>
                  </a:txBody>
                  <a:tcPr marT="45726" marB="45726"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13.3</a:t>
                      </a:r>
                    </a:p>
                  </a:txBody>
                  <a:tcPr marT="45726" marB="45726"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a:ln>
                            <a:noFill/>
                          </a:ln>
                          <a:solidFill>
                            <a:schemeClr val="tx1"/>
                          </a:solidFill>
                          <a:effectLst/>
                          <a:latin typeface="Arial" charset="0"/>
                          <a:ea typeface="ＭＳ Ｐゴシック" charset="0"/>
                        </a:rPr>
                        <a:t>	Natural Gas</a:t>
                      </a:r>
                    </a:p>
                  </a:txBody>
                  <a:tcPr marT="45726" marB="45726"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3.5 – 4.0</a:t>
                      </a:r>
                    </a:p>
                  </a:txBody>
                  <a:tcPr marT="45726" marB="45726"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11.7-11.9</a:t>
                      </a:r>
                    </a:p>
                  </a:txBody>
                  <a:tcPr marT="45726" marB="45726"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a:ln>
                            <a:noFill/>
                          </a:ln>
                          <a:solidFill>
                            <a:schemeClr val="tx1"/>
                          </a:solidFill>
                          <a:effectLst/>
                          <a:latin typeface="Arial" charset="0"/>
                          <a:ea typeface="ＭＳ Ｐゴシック" charset="0"/>
                        </a:rPr>
                        <a:t>	Hydrogen</a:t>
                      </a:r>
                      <a:endParaRPr kumimoji="0" lang="en-US" sz="1800" b="0" i="0" u="none" strike="noStrike" cap="none" normalizeH="0" baseline="30000">
                        <a:ln>
                          <a:noFill/>
                        </a:ln>
                        <a:solidFill>
                          <a:schemeClr val="tx1"/>
                        </a:solidFill>
                        <a:effectLst/>
                        <a:latin typeface="Arial" charset="0"/>
                        <a:ea typeface="ＭＳ Ｐゴシック" charset="0"/>
                      </a:endParaRPr>
                    </a:p>
                  </a:txBody>
                  <a:tcPr marT="45726" marB="45726"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a:t>
                      </a:r>
                    </a:p>
                  </a:txBody>
                  <a:tcPr marT="45726" marB="45726"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33.9</a:t>
                      </a:r>
                    </a:p>
                  </a:txBody>
                  <a:tcPr marT="45726" marB="45726"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ea typeface="ＭＳ Ｐゴシック" charset="0"/>
                        </a:rPr>
                        <a:t>Liquid</a:t>
                      </a:r>
                    </a:p>
                  </a:txBody>
                  <a:tcPr marT="45726" marB="45726"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T="45726" marB="45726"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T="45726" marB="45726"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a:ln>
                            <a:noFill/>
                          </a:ln>
                          <a:solidFill>
                            <a:schemeClr val="tx1"/>
                          </a:solidFill>
                          <a:effectLst/>
                          <a:latin typeface="Arial" charset="0"/>
                          <a:ea typeface="ＭＳ Ｐゴシック" charset="0"/>
                        </a:rPr>
                        <a:t>	Methanol</a:t>
                      </a:r>
                    </a:p>
                  </a:txBody>
                  <a:tcPr marT="45726" marB="45726"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4.0</a:t>
                      </a:r>
                    </a:p>
                  </a:txBody>
                  <a:tcPr marT="45726" marB="45726"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5.3</a:t>
                      </a:r>
                    </a:p>
                  </a:txBody>
                  <a:tcPr marT="45726" marB="45726"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a:ln>
                            <a:noFill/>
                          </a:ln>
                          <a:solidFill>
                            <a:schemeClr val="tx1"/>
                          </a:solidFill>
                          <a:effectLst/>
                          <a:latin typeface="Arial" charset="0"/>
                          <a:ea typeface="ＭＳ Ｐゴシック" charset="0"/>
                        </a:rPr>
                        <a:t>	Gasoline</a:t>
                      </a:r>
                    </a:p>
                  </a:txBody>
                  <a:tcPr marT="45726" marB="45726"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2.0-2.2</a:t>
                      </a:r>
                    </a:p>
                  </a:txBody>
                  <a:tcPr marT="45726" marB="45726"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11.2-11.4</a:t>
                      </a:r>
                    </a:p>
                  </a:txBody>
                  <a:tcPr marT="45726" marB="45726"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a:ln>
                            <a:noFill/>
                          </a:ln>
                          <a:solidFill>
                            <a:schemeClr val="tx1"/>
                          </a:solidFill>
                          <a:effectLst/>
                          <a:latin typeface="Arial" charset="0"/>
                          <a:ea typeface="ＭＳ Ｐゴシック" charset="0"/>
                        </a:rPr>
                        <a:t>	Crude shale oil</a:t>
                      </a:r>
                    </a:p>
                  </a:txBody>
                  <a:tcPr marT="45726" marB="45726"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1.6</a:t>
                      </a:r>
                    </a:p>
                  </a:txBody>
                  <a:tcPr marT="45726" marB="45726"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10.3-10.4</a:t>
                      </a:r>
                    </a:p>
                  </a:txBody>
                  <a:tcPr marT="45726" marB="45726"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a:ln>
                            <a:noFill/>
                          </a:ln>
                          <a:solidFill>
                            <a:schemeClr val="tx1"/>
                          </a:solidFill>
                          <a:effectLst/>
                          <a:latin typeface="Arial" charset="0"/>
                          <a:ea typeface="ＭＳ Ｐゴシック" charset="0"/>
                        </a:rPr>
                        <a:t>	Bitumen (tar sands)</a:t>
                      </a:r>
                    </a:p>
                  </a:txBody>
                  <a:tcPr marT="45726" marB="45726"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1.4-1.5</a:t>
                      </a:r>
                    </a:p>
                  </a:txBody>
                  <a:tcPr marT="45726" marB="45726"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9.8-10</a:t>
                      </a:r>
                    </a:p>
                  </a:txBody>
                  <a:tcPr marT="45726" marB="45726"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ea typeface="ＭＳ Ｐゴシック" charset="0"/>
                        </a:rPr>
                        <a:t>Solid</a:t>
                      </a:r>
                    </a:p>
                  </a:txBody>
                  <a:tcPr marT="45726" marB="45726"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T="45726" marB="45726"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T="45726" marB="45726"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38125" algn="l"/>
                        </a:tabLst>
                      </a:pPr>
                      <a:r>
                        <a:rPr kumimoji="0" lang="en-US" sz="1800" b="0" i="0" u="none" strike="noStrike" cap="none" normalizeH="0" baseline="0">
                          <a:ln>
                            <a:noFill/>
                          </a:ln>
                          <a:solidFill>
                            <a:schemeClr val="tx1"/>
                          </a:solidFill>
                          <a:effectLst/>
                          <a:latin typeface="Arial" charset="0"/>
                          <a:ea typeface="ＭＳ Ｐゴシック" charset="0"/>
                        </a:rPr>
                        <a:t>	Lignite Coal</a:t>
                      </a:r>
                    </a:p>
                  </a:txBody>
                  <a:tcPr marT="45726" marB="45726"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0.8</a:t>
                      </a:r>
                    </a:p>
                  </a:txBody>
                  <a:tcPr marT="45726" marB="45726"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3.9-5.4</a:t>
                      </a:r>
                    </a:p>
                  </a:txBody>
                  <a:tcPr marT="45726" marB="45726"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38125" algn="l"/>
                        </a:tabLst>
                      </a:pPr>
                      <a:r>
                        <a:rPr kumimoji="0" lang="en-US" sz="1800" b="0" i="0" u="none" strike="noStrike" cap="none" normalizeH="0" baseline="0">
                          <a:ln>
                            <a:noFill/>
                          </a:ln>
                          <a:solidFill>
                            <a:schemeClr val="tx1"/>
                          </a:solidFill>
                          <a:effectLst/>
                          <a:latin typeface="Arial" charset="0"/>
                          <a:ea typeface="ＭＳ Ｐゴシック" charset="0"/>
                        </a:rPr>
                        <a:t>	Bituminous Coal</a:t>
                      </a:r>
                    </a:p>
                  </a:txBody>
                  <a:tcPr marT="45726" marB="45726"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0.5-0.9</a:t>
                      </a:r>
                    </a:p>
                  </a:txBody>
                  <a:tcPr marT="45726" marB="45726"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6.7-8.8</a:t>
                      </a:r>
                    </a:p>
                  </a:txBody>
                  <a:tcPr marT="45726" marB="45726"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38125" algn="l"/>
                        </a:tabLst>
                      </a:pPr>
                      <a:r>
                        <a:rPr kumimoji="0" lang="en-US" sz="1800" b="0" i="0" u="none" strike="noStrike" cap="none" normalizeH="0" baseline="0">
                          <a:ln>
                            <a:noFill/>
                          </a:ln>
                          <a:solidFill>
                            <a:schemeClr val="tx1"/>
                          </a:solidFill>
                          <a:effectLst/>
                          <a:latin typeface="Arial" charset="0"/>
                          <a:ea typeface="ＭＳ Ｐゴシック" charset="0"/>
                        </a:rPr>
                        <a:t>	Anthracite Coal</a:t>
                      </a:r>
                    </a:p>
                  </a:txBody>
                  <a:tcPr marT="45726" marB="45726"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0.3</a:t>
                      </a:r>
                    </a:p>
                  </a:txBody>
                  <a:tcPr marT="45726" marB="45726"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8.4</a:t>
                      </a:r>
                    </a:p>
                  </a:txBody>
                  <a:tcPr marT="45726" marB="45726"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AE970334-0B15-7F45-98BE-D42CF5455053}" type="slidenum">
              <a:rPr lang="en-US" smtClean="0">
                <a:latin typeface="Garamond" charset="0"/>
              </a:rPr>
              <a:pPr eaLnBrk="1" hangingPunct="1"/>
              <a:t>2</a:t>
            </a:fld>
            <a:endParaRPr lang="en-US" dirty="0">
              <a:latin typeface="Garamond" charset="0"/>
            </a:endParaRPr>
          </a:p>
        </p:txBody>
      </p:sp>
      <p:sp>
        <p:nvSpPr>
          <p:cNvPr id="4099" name="Rectangle 2"/>
          <p:cNvSpPr>
            <a:spLocks noGrp="1" noChangeArrowheads="1"/>
          </p:cNvSpPr>
          <p:nvPr>
            <p:ph type="title"/>
          </p:nvPr>
        </p:nvSpPr>
        <p:spPr/>
        <p:txBody>
          <a:bodyPr/>
          <a:lstStyle/>
          <a:p>
            <a:pPr eaLnBrk="1" hangingPunct="1"/>
            <a:r>
              <a:rPr lang="en-US">
                <a:latin typeface="Garamond" charset="0"/>
              </a:rPr>
              <a:t>Outline</a:t>
            </a:r>
          </a:p>
        </p:txBody>
      </p:sp>
      <p:sp>
        <p:nvSpPr>
          <p:cNvPr id="4100" name="Rectangle 3"/>
          <p:cNvSpPr>
            <a:spLocks noGrp="1" noChangeArrowheads="1"/>
          </p:cNvSpPr>
          <p:nvPr>
            <p:ph type="body" idx="1"/>
          </p:nvPr>
        </p:nvSpPr>
        <p:spPr>
          <a:xfrm>
            <a:off x="381000" y="1143000"/>
            <a:ext cx="8229600" cy="4530725"/>
          </a:xfrm>
        </p:spPr>
        <p:txBody>
          <a:bodyPr/>
          <a:lstStyle/>
          <a:p>
            <a:pPr eaLnBrk="1" hangingPunct="1"/>
            <a:r>
              <a:rPr lang="en-US" dirty="0">
                <a:latin typeface="Arial" charset="0"/>
              </a:rPr>
              <a:t>Fossil Fuels</a:t>
            </a:r>
          </a:p>
          <a:p>
            <a:pPr eaLnBrk="1" hangingPunct="1"/>
            <a:r>
              <a:rPr lang="en-US" dirty="0">
                <a:latin typeface="Arial" charset="0"/>
              </a:rPr>
              <a:t>“Synthetic” Fuels</a:t>
            </a:r>
          </a:p>
          <a:p>
            <a:pPr eaLnBrk="1" hangingPunct="1"/>
            <a:r>
              <a:rPr lang="en-US" dirty="0">
                <a:latin typeface="Arial" charset="0"/>
              </a:rPr>
              <a:t>Carbon Mitigation Strategies</a:t>
            </a:r>
          </a:p>
          <a:p>
            <a:pPr eaLnBrk="1" hangingPunct="1"/>
            <a:r>
              <a:rPr lang="en-US" dirty="0">
                <a:latin typeface="Arial" charset="0"/>
              </a:rPr>
              <a:t>Hydrogen Fuels and Fuel Cells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897B9775-DF9C-A045-B334-9224D07B06AF}" type="slidenum">
              <a:rPr lang="en-US" smtClean="0">
                <a:latin typeface="Garamond" charset="0"/>
              </a:rPr>
              <a:pPr eaLnBrk="1" hangingPunct="1"/>
              <a:t>20</a:t>
            </a:fld>
            <a:endParaRPr lang="en-US" dirty="0">
              <a:latin typeface="Garamond" charset="0"/>
            </a:endParaRPr>
          </a:p>
        </p:txBody>
      </p:sp>
      <p:sp>
        <p:nvSpPr>
          <p:cNvPr id="22531" name="Rectangle 2"/>
          <p:cNvSpPr>
            <a:spLocks noGrp="1" noChangeArrowheads="1"/>
          </p:cNvSpPr>
          <p:nvPr>
            <p:ph type="title"/>
          </p:nvPr>
        </p:nvSpPr>
        <p:spPr/>
        <p:txBody>
          <a:bodyPr/>
          <a:lstStyle/>
          <a:p>
            <a:pPr eaLnBrk="1" hangingPunct="1"/>
            <a:r>
              <a:rPr lang="en-US">
                <a:latin typeface="Garamond" charset="0"/>
              </a:rPr>
              <a:t>Comparisons of Fuel CO</a:t>
            </a:r>
            <a:r>
              <a:rPr lang="en-US" baseline="-25000">
                <a:latin typeface="Garamond" charset="0"/>
              </a:rPr>
              <a:t>2</a:t>
            </a:r>
            <a:r>
              <a:rPr lang="en-US">
                <a:latin typeface="Garamond" charset="0"/>
              </a:rPr>
              <a:t> Emissions</a:t>
            </a:r>
          </a:p>
        </p:txBody>
      </p:sp>
      <p:pic>
        <p:nvPicPr>
          <p:cNvPr id="22532" name="Picture 3" descr="↓">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9300" y="725488"/>
            <a:ext cx="114300" cy="13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3" name="Rectangle 4"/>
          <p:cNvSpPr>
            <a:spLocks noChangeArrowheads="1"/>
          </p:cNvSpPr>
          <p:nvPr/>
        </p:nvSpPr>
        <p:spPr bwMode="auto">
          <a:xfrm>
            <a:off x="346075" y="6194425"/>
            <a:ext cx="5200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t>http://www.eia.doe.gov/oiaf/1605/coefficients.html</a:t>
            </a:r>
          </a:p>
        </p:txBody>
      </p:sp>
      <p:graphicFrame>
        <p:nvGraphicFramePr>
          <p:cNvPr id="432133" name="Group 5"/>
          <p:cNvGraphicFramePr>
            <a:graphicFrameLocks noGrp="1"/>
          </p:cNvGraphicFramePr>
          <p:nvPr/>
        </p:nvGraphicFramePr>
        <p:xfrm>
          <a:off x="685800" y="1143000"/>
          <a:ext cx="5257800" cy="4724403"/>
        </p:xfrm>
        <a:graphic>
          <a:graphicData uri="http://schemas.openxmlformats.org/drawingml/2006/table">
            <a:tbl>
              <a:tblPr/>
              <a:tblGrid>
                <a:gridCol w="27432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Fuel</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rPr>
                        <a:t>lbs CO2 per MMBTU</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Methane</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115</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Natural Gas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117 </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Propane</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139 </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Automobile Gasoline</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156 </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Wood and Wood Waste</a:t>
                      </a:r>
                      <a:r>
                        <a:rPr kumimoji="0" lang="en-US" sz="1800" b="0" i="0" u="none" strike="noStrike" cap="none" normalizeH="0" baseline="30000">
                          <a:ln>
                            <a:noFill/>
                          </a:ln>
                          <a:solidFill>
                            <a:schemeClr val="tx1"/>
                          </a:solidFill>
                          <a:effectLst/>
                          <a:latin typeface="Arial" charset="0"/>
                          <a:ea typeface="ＭＳ Ｐゴシック" charset="0"/>
                        </a:rPr>
                        <a:t>1</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195</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Municipal Solid Waste</a:t>
                      </a:r>
                      <a:r>
                        <a:rPr kumimoji="0" lang="en-US" sz="1800" b="0" i="0" u="none" strike="noStrike" cap="none" normalizeH="0" baseline="30000">
                          <a:ln>
                            <a:noFill/>
                          </a:ln>
                          <a:solidFill>
                            <a:schemeClr val="tx1"/>
                          </a:solidFill>
                          <a:effectLst/>
                          <a:latin typeface="Arial" charset="0"/>
                          <a:ea typeface="ＭＳ Ｐゴシック" charset="0"/>
                        </a:rPr>
                        <a:t>1</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200</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Coal (bituminous)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205</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Coal (subbituminous)</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213</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Coal (lignite)</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215</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Coal (anthracite)</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227</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2572" name="Rectangle 43"/>
          <p:cNvSpPr>
            <a:spLocks noChangeArrowheads="1"/>
          </p:cNvSpPr>
          <p:nvPr/>
        </p:nvSpPr>
        <p:spPr bwMode="auto">
          <a:xfrm>
            <a:off x="6248400" y="1935163"/>
            <a:ext cx="2590800" cy="243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en-US" sz="1400"/>
              <a:t>1. Biofuels contain "biogenic" carbon. Under international greenhouse gas accounting methods developed by the Intergovernmental Panel on Climate Change, biogenic carbon is part of the natural carbon balance and it will not add to atmospheric concentrations of carbon dioxide. </a:t>
            </a:r>
          </a:p>
        </p:txBody>
      </p:sp>
    </p:spTree>
  </p:cSld>
  <p:clrMapOvr>
    <a:masterClrMapping/>
  </p:clrMapOvr>
  <p:transition>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F7993BF5-5558-054D-A813-820A3CF388E6}" type="slidenum">
              <a:rPr lang="en-US" smtClean="0">
                <a:latin typeface="Garamond" charset="0"/>
              </a:rPr>
              <a:pPr eaLnBrk="1" hangingPunct="1"/>
              <a:t>21</a:t>
            </a:fld>
            <a:endParaRPr lang="en-US" dirty="0">
              <a:latin typeface="Garamond" charset="0"/>
            </a:endParaRPr>
          </a:p>
        </p:txBody>
      </p:sp>
      <p:sp>
        <p:nvSpPr>
          <p:cNvPr id="23555" name="Rectangle 2"/>
          <p:cNvSpPr>
            <a:spLocks noGrp="1" noChangeArrowheads="1"/>
          </p:cNvSpPr>
          <p:nvPr>
            <p:ph type="title"/>
          </p:nvPr>
        </p:nvSpPr>
        <p:spPr/>
        <p:txBody>
          <a:bodyPr/>
          <a:lstStyle/>
          <a:p>
            <a:pPr eaLnBrk="1" hangingPunct="1"/>
            <a:r>
              <a:rPr lang="en-US">
                <a:latin typeface="Garamond" charset="0"/>
              </a:rPr>
              <a:t>Typical Coal-Fired Power Plant</a:t>
            </a:r>
          </a:p>
        </p:txBody>
      </p:sp>
      <p:graphicFrame>
        <p:nvGraphicFramePr>
          <p:cNvPr id="433155" name="Group 3"/>
          <p:cNvGraphicFramePr>
            <a:graphicFrameLocks noGrp="1"/>
          </p:cNvGraphicFramePr>
          <p:nvPr>
            <p:ph idx="1"/>
          </p:nvPr>
        </p:nvGraphicFramePr>
        <p:xfrm>
          <a:off x="381000" y="1524000"/>
          <a:ext cx="8229600" cy="3886201"/>
        </p:xfrm>
        <a:graphic>
          <a:graphicData uri="http://schemas.openxmlformats.org/drawingml/2006/table">
            <a:tbl>
              <a:tblPr/>
              <a:tblGrid>
                <a:gridCol w="3048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8064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Category</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Power Plant</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100W Light Bulb</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5286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Power</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500 MW</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100 W</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5270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Energy / year</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3.5 billion kWh</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876 kWh</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5270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Coal / year</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1.43 million tons</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714 lbs</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5286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Sulfur Dioxide / year</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10,000 Tons</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 pounds</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5111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Nitrogen Oxides / year</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10,200 Tons</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5.1 pounds</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457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Carbon Dioxide / year</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3,700,000 Tons</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1,852 pounds</a:t>
                      </a:r>
                      <a:endParaRPr kumimoji="0" lang="en-US" sz="20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14007C92-4350-1C41-9C24-A8BCFB5043C6}" type="slidenum">
              <a:rPr lang="en-US" smtClean="0">
                <a:latin typeface="Garamond" charset="0"/>
              </a:rPr>
              <a:pPr eaLnBrk="1" hangingPunct="1"/>
              <a:t>22</a:t>
            </a:fld>
            <a:endParaRPr lang="en-US" dirty="0">
              <a:latin typeface="Garamond" charset="0"/>
            </a:endParaRPr>
          </a:p>
        </p:txBody>
      </p:sp>
      <p:sp>
        <p:nvSpPr>
          <p:cNvPr id="24579" name="Rectangle 2"/>
          <p:cNvSpPr>
            <a:spLocks noGrp="1" noChangeArrowheads="1"/>
          </p:cNvSpPr>
          <p:nvPr>
            <p:ph type="title"/>
          </p:nvPr>
        </p:nvSpPr>
        <p:spPr/>
        <p:txBody>
          <a:bodyPr/>
          <a:lstStyle/>
          <a:p>
            <a:pPr eaLnBrk="1" hangingPunct="1"/>
            <a:r>
              <a:rPr lang="en-US" dirty="0">
                <a:latin typeface="Garamond" charset="0"/>
              </a:rPr>
              <a:t>Synthetic Fuels</a:t>
            </a:r>
          </a:p>
        </p:txBody>
      </p:sp>
      <p:sp>
        <p:nvSpPr>
          <p:cNvPr id="24580" name="Rectangle 3"/>
          <p:cNvSpPr>
            <a:spLocks noGrp="1" noChangeArrowheads="1"/>
          </p:cNvSpPr>
          <p:nvPr>
            <p:ph type="body" idx="1"/>
          </p:nvPr>
        </p:nvSpPr>
        <p:spPr>
          <a:xfrm>
            <a:off x="304800" y="1143000"/>
            <a:ext cx="8229600" cy="4530725"/>
          </a:xfrm>
        </p:spPr>
        <p:txBody>
          <a:bodyPr/>
          <a:lstStyle/>
          <a:p>
            <a:pPr eaLnBrk="1" hangingPunct="1"/>
            <a:r>
              <a:rPr lang="en-US" sz="2600" dirty="0">
                <a:latin typeface="Arial" charset="0"/>
              </a:rPr>
              <a:t>Typical gasoline and diesel prices are cheaper than bottled water in the U.S.</a:t>
            </a:r>
          </a:p>
          <a:p>
            <a:pPr eaLnBrk="1" hangingPunct="1"/>
            <a:r>
              <a:rPr lang="en-US" sz="2600" dirty="0">
                <a:latin typeface="Arial" charset="0"/>
              </a:rPr>
              <a:t>Charging rate of 5-10 MW when fueling a vehicle</a:t>
            </a:r>
          </a:p>
          <a:p>
            <a:pPr lvl="1" eaLnBrk="1" hangingPunct="1"/>
            <a:r>
              <a:rPr lang="en-US" sz="2200" dirty="0">
                <a:latin typeface="Arial" charset="0"/>
              </a:rPr>
              <a:t>How can electric or fuel-cell vehicles ever compete?</a:t>
            </a:r>
          </a:p>
          <a:p>
            <a:pPr eaLnBrk="1" hangingPunct="1"/>
            <a:r>
              <a:rPr lang="en-US" sz="2600" dirty="0">
                <a:latin typeface="Arial" charset="0"/>
              </a:rPr>
              <a:t>Cost to replace global infrastructure for liquid transportation is estimated to be $3-5 trillion</a:t>
            </a:r>
          </a:p>
          <a:p>
            <a:pPr eaLnBrk="1" hangingPunct="1"/>
            <a:r>
              <a:rPr lang="en-US" sz="2600" dirty="0">
                <a:latin typeface="Arial" charset="0"/>
              </a:rPr>
              <a:t>Significant R&amp;D to develop cost-effective methods for producing liquid and gaseous fuels from non-petroleum sources (coal, biomass) </a:t>
            </a:r>
          </a:p>
        </p:txBody>
      </p:sp>
    </p:spTree>
  </p:cSld>
  <p:clrMapOvr>
    <a:masterClrMapping/>
  </p:clrMapOvr>
  <p:transition>
    <p:pull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83B5EFBF-1E20-9840-9FE8-127FC4FBD4BE}" type="slidenum">
              <a:rPr lang="en-US" smtClean="0">
                <a:latin typeface="Garamond" charset="0"/>
              </a:rPr>
              <a:pPr eaLnBrk="1" hangingPunct="1"/>
              <a:t>23</a:t>
            </a:fld>
            <a:endParaRPr lang="en-US" dirty="0">
              <a:latin typeface="Garamond" charset="0"/>
            </a:endParaRPr>
          </a:p>
        </p:txBody>
      </p:sp>
      <p:sp>
        <p:nvSpPr>
          <p:cNvPr id="25603" name="Rectangle 2"/>
          <p:cNvSpPr>
            <a:spLocks noGrp="1" noChangeArrowheads="1"/>
          </p:cNvSpPr>
          <p:nvPr>
            <p:ph type="title"/>
          </p:nvPr>
        </p:nvSpPr>
        <p:spPr/>
        <p:txBody>
          <a:bodyPr/>
          <a:lstStyle/>
          <a:p>
            <a:pPr eaLnBrk="1" hangingPunct="1"/>
            <a:r>
              <a:rPr lang="en-US">
                <a:latin typeface="Garamond" charset="0"/>
              </a:rPr>
              <a:t>Coal Pyrolysis</a:t>
            </a:r>
          </a:p>
        </p:txBody>
      </p:sp>
      <p:sp>
        <p:nvSpPr>
          <p:cNvPr id="25604" name="Rectangle 3"/>
          <p:cNvSpPr>
            <a:spLocks noGrp="1" noChangeArrowheads="1"/>
          </p:cNvSpPr>
          <p:nvPr>
            <p:ph type="body" idx="1"/>
          </p:nvPr>
        </p:nvSpPr>
        <p:spPr>
          <a:xfrm>
            <a:off x="304800" y="1143000"/>
            <a:ext cx="8229600" cy="762000"/>
          </a:xfrm>
        </p:spPr>
        <p:txBody>
          <a:bodyPr/>
          <a:lstStyle/>
          <a:p>
            <a:pPr eaLnBrk="1" hangingPunct="1">
              <a:lnSpc>
                <a:spcPct val="90000"/>
              </a:lnSpc>
            </a:pPr>
            <a:r>
              <a:rPr lang="en-US" sz="2100">
                <a:latin typeface="Arial" charset="0"/>
              </a:rPr>
              <a:t>Most common approach for converting coal to alternative fuels</a:t>
            </a:r>
          </a:p>
          <a:p>
            <a:pPr eaLnBrk="1" hangingPunct="1">
              <a:lnSpc>
                <a:spcPct val="90000"/>
              </a:lnSpc>
            </a:pPr>
            <a:r>
              <a:rPr lang="en-US" sz="2100">
                <a:latin typeface="Arial" charset="0"/>
              </a:rPr>
              <a:t>Chemical decomposition of organic substances by heating</a:t>
            </a:r>
          </a:p>
        </p:txBody>
      </p:sp>
      <p:sp>
        <p:nvSpPr>
          <p:cNvPr id="25605" name="Text Box 4"/>
          <p:cNvSpPr txBox="1">
            <a:spLocks noChangeArrowheads="1"/>
          </p:cNvSpPr>
          <p:nvPr/>
        </p:nvSpPr>
        <p:spPr bwMode="auto">
          <a:xfrm>
            <a:off x="781050" y="2819400"/>
            <a:ext cx="812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2400"/>
              <a:t>Coal</a:t>
            </a:r>
          </a:p>
        </p:txBody>
      </p:sp>
      <p:sp>
        <p:nvSpPr>
          <p:cNvPr id="25606" name="Text Box 5"/>
          <p:cNvSpPr txBox="1">
            <a:spLocks noChangeArrowheads="1"/>
          </p:cNvSpPr>
          <p:nvPr/>
        </p:nvSpPr>
        <p:spPr bwMode="auto">
          <a:xfrm>
            <a:off x="3311525" y="2020888"/>
            <a:ext cx="37861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2400"/>
              <a:t>Gas (H</a:t>
            </a:r>
            <a:r>
              <a:rPr lang="en-US" sz="2400" baseline="-25000"/>
              <a:t>2</a:t>
            </a:r>
            <a:r>
              <a:rPr lang="en-US" sz="2400"/>
              <a:t>, CH</a:t>
            </a:r>
            <a:r>
              <a:rPr lang="en-US" sz="2400" baseline="-25000"/>
              <a:t>4</a:t>
            </a:r>
            <a:r>
              <a:rPr lang="en-US" sz="2400"/>
              <a:t>, CO</a:t>
            </a:r>
            <a:r>
              <a:rPr lang="en-US" sz="2400" baseline="-25000"/>
              <a:t>2</a:t>
            </a:r>
            <a:r>
              <a:rPr lang="en-US" sz="2400"/>
              <a:t>, CO, ..)</a:t>
            </a:r>
          </a:p>
        </p:txBody>
      </p:sp>
      <p:sp>
        <p:nvSpPr>
          <p:cNvPr id="25607" name="Text Box 6"/>
          <p:cNvSpPr txBox="1">
            <a:spLocks noChangeArrowheads="1"/>
          </p:cNvSpPr>
          <p:nvPr/>
        </p:nvSpPr>
        <p:spPr bwMode="auto">
          <a:xfrm>
            <a:off x="3235325" y="2859088"/>
            <a:ext cx="39830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2400"/>
              <a:t>Liquids (tar, light oils, liquor)</a:t>
            </a:r>
          </a:p>
        </p:txBody>
      </p:sp>
      <p:sp>
        <p:nvSpPr>
          <p:cNvPr id="25608" name="Text Box 7"/>
          <p:cNvSpPr txBox="1">
            <a:spLocks noChangeArrowheads="1"/>
          </p:cNvSpPr>
          <p:nvPr/>
        </p:nvSpPr>
        <p:spPr bwMode="auto">
          <a:xfrm>
            <a:off x="3311525" y="3773488"/>
            <a:ext cx="1778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2400"/>
              <a:t>Char (coke)</a:t>
            </a:r>
          </a:p>
        </p:txBody>
      </p:sp>
      <p:cxnSp>
        <p:nvCxnSpPr>
          <p:cNvPr id="25609" name="AutoShape 8"/>
          <p:cNvCxnSpPr>
            <a:cxnSpLocks noChangeShapeType="1"/>
            <a:stCxn id="25605" idx="3"/>
            <a:endCxn id="25607" idx="1"/>
          </p:cNvCxnSpPr>
          <p:nvPr/>
        </p:nvCxnSpPr>
        <p:spPr bwMode="auto">
          <a:xfrm>
            <a:off x="1593850" y="3048000"/>
            <a:ext cx="1641475" cy="39688"/>
          </a:xfrm>
          <a:prstGeom prst="straightConnector1">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25610" name="AutoShape 9"/>
          <p:cNvCxnSpPr>
            <a:cxnSpLocks noChangeShapeType="1"/>
            <a:stCxn id="25605" idx="3"/>
            <a:endCxn id="25606" idx="1"/>
          </p:cNvCxnSpPr>
          <p:nvPr/>
        </p:nvCxnSpPr>
        <p:spPr bwMode="auto">
          <a:xfrm flipV="1">
            <a:off x="1593850" y="2249488"/>
            <a:ext cx="1717675" cy="798512"/>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25611" name="AutoShape 10"/>
          <p:cNvCxnSpPr>
            <a:cxnSpLocks noChangeShapeType="1"/>
            <a:stCxn id="25605" idx="3"/>
            <a:endCxn id="25608" idx="1"/>
          </p:cNvCxnSpPr>
          <p:nvPr/>
        </p:nvCxnSpPr>
        <p:spPr bwMode="auto">
          <a:xfrm>
            <a:off x="1593850" y="3048000"/>
            <a:ext cx="1717675" cy="954088"/>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25612" name="Text Box 11"/>
          <p:cNvSpPr txBox="1">
            <a:spLocks noChangeArrowheads="1"/>
          </p:cNvSpPr>
          <p:nvPr/>
        </p:nvSpPr>
        <p:spPr bwMode="auto">
          <a:xfrm>
            <a:off x="1619250" y="2667000"/>
            <a:ext cx="666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Heat</a:t>
            </a:r>
          </a:p>
        </p:txBody>
      </p:sp>
      <p:sp>
        <p:nvSpPr>
          <p:cNvPr id="25613" name="Rectangle 12"/>
          <p:cNvSpPr>
            <a:spLocks noChangeArrowheads="1"/>
          </p:cNvSpPr>
          <p:nvPr/>
        </p:nvSpPr>
        <p:spPr bwMode="auto">
          <a:xfrm>
            <a:off x="304800" y="44196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1"/>
              </a:buClr>
              <a:buSzPct val="65000"/>
              <a:buFont typeface="Wingdings" charset="0"/>
              <a:buChar char="n"/>
            </a:pPr>
            <a:r>
              <a:rPr lang="en-US" sz="2100"/>
              <a:t>Tars require additional (e.g., hydrogenation) processing to produce liquid fuels</a:t>
            </a:r>
          </a:p>
        </p:txBody>
      </p:sp>
    </p:spTree>
  </p:cSld>
  <p:clrMapOvr>
    <a:masterClrMapping/>
  </p:clrMapOvr>
  <p:transition>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5C72E9AF-C8ED-CE4C-A28C-72B89BF7CA4B}" type="slidenum">
              <a:rPr lang="en-US" smtClean="0">
                <a:latin typeface="Garamond" charset="0"/>
              </a:rPr>
              <a:pPr eaLnBrk="1" hangingPunct="1"/>
              <a:t>24</a:t>
            </a:fld>
            <a:endParaRPr lang="en-US" dirty="0">
              <a:latin typeface="Garamond" charset="0"/>
            </a:endParaRPr>
          </a:p>
        </p:txBody>
      </p:sp>
      <p:sp>
        <p:nvSpPr>
          <p:cNvPr id="26627" name="Rectangle 2"/>
          <p:cNvSpPr>
            <a:spLocks noGrp="1" noChangeArrowheads="1"/>
          </p:cNvSpPr>
          <p:nvPr>
            <p:ph type="title"/>
          </p:nvPr>
        </p:nvSpPr>
        <p:spPr/>
        <p:txBody>
          <a:bodyPr/>
          <a:lstStyle/>
          <a:p>
            <a:pPr eaLnBrk="1" hangingPunct="1"/>
            <a:r>
              <a:rPr lang="en-US">
                <a:latin typeface="Garamond" charset="0"/>
              </a:rPr>
              <a:t>Coal Liquefaction</a:t>
            </a:r>
          </a:p>
        </p:txBody>
      </p:sp>
      <p:sp>
        <p:nvSpPr>
          <p:cNvPr id="26628" name="Rectangle 3"/>
          <p:cNvSpPr>
            <a:spLocks noGrp="1" noChangeArrowheads="1"/>
          </p:cNvSpPr>
          <p:nvPr>
            <p:ph type="body" idx="1"/>
          </p:nvPr>
        </p:nvSpPr>
        <p:spPr>
          <a:xfrm>
            <a:off x="457200" y="1066800"/>
            <a:ext cx="8305800" cy="5105400"/>
          </a:xfrm>
        </p:spPr>
        <p:txBody>
          <a:bodyPr/>
          <a:lstStyle/>
          <a:p>
            <a:pPr eaLnBrk="1" hangingPunct="1">
              <a:lnSpc>
                <a:spcPct val="90000"/>
              </a:lnSpc>
            </a:pPr>
            <a:r>
              <a:rPr lang="en-US" sz="2100" u="sng">
                <a:latin typeface="Arial" charset="0"/>
              </a:rPr>
              <a:t>Direct conversion</a:t>
            </a:r>
            <a:r>
              <a:rPr lang="en-US" sz="2100">
                <a:latin typeface="Arial" charset="0"/>
              </a:rPr>
              <a:t>:  reaction of coal “slurry” with hydrogen to produce liquid fuel (coal is hydrogen deficient)</a:t>
            </a:r>
          </a:p>
          <a:p>
            <a:pPr eaLnBrk="1" hangingPunct="1">
              <a:lnSpc>
                <a:spcPct val="90000"/>
              </a:lnSpc>
            </a:pPr>
            <a:endParaRPr lang="en-US" sz="2100">
              <a:latin typeface="Arial" charset="0"/>
            </a:endParaRPr>
          </a:p>
          <a:p>
            <a:pPr eaLnBrk="1" hangingPunct="1">
              <a:lnSpc>
                <a:spcPct val="90000"/>
              </a:lnSpc>
            </a:pPr>
            <a:endParaRPr lang="en-US" sz="2100">
              <a:latin typeface="Arial" charset="0"/>
            </a:endParaRPr>
          </a:p>
          <a:p>
            <a:pPr lvl="1" eaLnBrk="1" hangingPunct="1">
              <a:lnSpc>
                <a:spcPct val="90000"/>
              </a:lnSpc>
            </a:pPr>
            <a:r>
              <a:rPr lang="en-US" sz="2000">
                <a:latin typeface="Arial" charset="0"/>
              </a:rPr>
              <a:t>Requires hydrogen from electrolysis, natural gas reforming, or coal gasification</a:t>
            </a:r>
          </a:p>
          <a:p>
            <a:pPr eaLnBrk="1" hangingPunct="1">
              <a:lnSpc>
                <a:spcPct val="90000"/>
              </a:lnSpc>
            </a:pPr>
            <a:r>
              <a:rPr lang="en-US" sz="2100" u="sng">
                <a:latin typeface="Arial" charset="0"/>
              </a:rPr>
              <a:t>Indirect conversion</a:t>
            </a:r>
            <a:r>
              <a:rPr lang="en-US" sz="2100">
                <a:latin typeface="Arial" charset="0"/>
              </a:rPr>
              <a:t>: two-step process</a:t>
            </a:r>
          </a:p>
          <a:p>
            <a:pPr lvl="1" eaLnBrk="1" hangingPunct="1">
              <a:lnSpc>
                <a:spcPct val="90000"/>
              </a:lnSpc>
            </a:pPr>
            <a:r>
              <a:rPr lang="en-US" sz="2000">
                <a:latin typeface="Arial" charset="0"/>
              </a:rPr>
              <a:t>Coal is gasified to make syngas (a balanced purified mixture of CO and H</a:t>
            </a:r>
            <a:r>
              <a:rPr lang="en-US" sz="2000" baseline="-25000">
                <a:latin typeface="Arial" charset="0"/>
              </a:rPr>
              <a:t>2</a:t>
            </a:r>
            <a:r>
              <a:rPr lang="en-US" sz="2000">
                <a:latin typeface="Arial" charset="0"/>
              </a:rPr>
              <a:t> gas, CO + yH</a:t>
            </a:r>
            <a:r>
              <a:rPr lang="en-US" sz="2000" baseline="-25000">
                <a:latin typeface="Arial" charset="0"/>
              </a:rPr>
              <a:t>2</a:t>
            </a:r>
            <a:r>
              <a:rPr lang="en-US" sz="2000">
                <a:latin typeface="Arial" charset="0"/>
              </a:rPr>
              <a:t> ). </a:t>
            </a:r>
          </a:p>
          <a:p>
            <a:pPr lvl="1" eaLnBrk="1" hangingPunct="1">
              <a:lnSpc>
                <a:spcPct val="90000"/>
              </a:lnSpc>
            </a:pPr>
            <a:r>
              <a:rPr lang="en-US" sz="2000">
                <a:latin typeface="Arial" charset="0"/>
              </a:rPr>
              <a:t>Fischer-Tropsch catalysts are used to convert syngas into light hydrocarbons (like ethane) which are further processed into gasoline and diesel</a:t>
            </a:r>
          </a:p>
          <a:p>
            <a:pPr eaLnBrk="1" hangingPunct="1">
              <a:lnSpc>
                <a:spcPct val="90000"/>
              </a:lnSpc>
            </a:pPr>
            <a:r>
              <a:rPr lang="en-US" sz="2100">
                <a:latin typeface="Arial" charset="0"/>
              </a:rPr>
              <a:t>Greenhouse gas emissions are generally greater than those released in the extraction and refinement of liquid fuel production from crude oil. </a:t>
            </a:r>
          </a:p>
          <a:p>
            <a:pPr eaLnBrk="1" hangingPunct="1">
              <a:lnSpc>
                <a:spcPct val="90000"/>
              </a:lnSpc>
              <a:buFont typeface="Wingdings" charset="0"/>
              <a:buNone/>
            </a:pPr>
            <a:endParaRPr lang="en-US" sz="2100">
              <a:latin typeface="Arial" charset="0"/>
            </a:endParaRPr>
          </a:p>
        </p:txBody>
      </p:sp>
      <p:graphicFrame>
        <p:nvGraphicFramePr>
          <p:cNvPr id="26629" name="Object 4"/>
          <p:cNvGraphicFramePr>
            <a:graphicFrameLocks noChangeAspect="1"/>
          </p:cNvGraphicFramePr>
          <p:nvPr/>
        </p:nvGraphicFramePr>
        <p:xfrm>
          <a:off x="2209800" y="1809750"/>
          <a:ext cx="4130675" cy="552450"/>
        </p:xfrm>
        <a:graphic>
          <a:graphicData uri="http://schemas.openxmlformats.org/presentationml/2006/ole">
            <mc:AlternateContent xmlns:mc="http://schemas.openxmlformats.org/markup-compatibility/2006">
              <mc:Choice xmlns:v="urn:schemas-microsoft-com:vml" Requires="v">
                <p:oleObj name="Equation" r:id="rId3" imgW="1422400" imgH="190500" progId="Equation.DSMT4">
                  <p:embed/>
                </p:oleObj>
              </mc:Choice>
              <mc:Fallback>
                <p:oleObj name="Equation" r:id="rId3" imgW="1422400" imgH="1905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809750"/>
                        <a:ext cx="4130675" cy="552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p:pull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13EB0DC0-5925-9640-9554-37B4B445E93C}" type="slidenum">
              <a:rPr lang="en-US" smtClean="0">
                <a:latin typeface="Garamond" charset="0"/>
              </a:rPr>
              <a:pPr eaLnBrk="1" hangingPunct="1"/>
              <a:t>25</a:t>
            </a:fld>
            <a:endParaRPr lang="en-US" dirty="0">
              <a:latin typeface="Garamond" charset="0"/>
            </a:endParaRPr>
          </a:p>
        </p:txBody>
      </p:sp>
      <p:sp>
        <p:nvSpPr>
          <p:cNvPr id="27651" name="Rectangle 2"/>
          <p:cNvSpPr>
            <a:spLocks noGrp="1" noChangeArrowheads="1"/>
          </p:cNvSpPr>
          <p:nvPr>
            <p:ph type="title"/>
          </p:nvPr>
        </p:nvSpPr>
        <p:spPr/>
        <p:txBody>
          <a:bodyPr/>
          <a:lstStyle/>
          <a:p>
            <a:pPr eaLnBrk="1" hangingPunct="1"/>
            <a:r>
              <a:rPr lang="en-US">
                <a:latin typeface="Garamond" charset="0"/>
              </a:rPr>
              <a:t>Coal Gasification</a:t>
            </a:r>
          </a:p>
        </p:txBody>
      </p:sp>
      <p:sp>
        <p:nvSpPr>
          <p:cNvPr id="27652" name="Rectangle 3"/>
          <p:cNvSpPr>
            <a:spLocks noGrp="1" noChangeArrowheads="1"/>
          </p:cNvSpPr>
          <p:nvPr>
            <p:ph type="body" idx="1"/>
          </p:nvPr>
        </p:nvSpPr>
        <p:spPr>
          <a:xfrm>
            <a:off x="342900" y="1066800"/>
            <a:ext cx="8229600" cy="609600"/>
          </a:xfrm>
        </p:spPr>
        <p:txBody>
          <a:bodyPr/>
          <a:lstStyle/>
          <a:p>
            <a:pPr eaLnBrk="1" hangingPunct="1">
              <a:lnSpc>
                <a:spcPct val="90000"/>
              </a:lnSpc>
            </a:pPr>
            <a:r>
              <a:rPr lang="en-US" sz="2400">
                <a:latin typeface="Arial" charset="0"/>
              </a:rPr>
              <a:t>Variety of fuels with different heating values are possible</a:t>
            </a:r>
          </a:p>
        </p:txBody>
      </p:sp>
      <p:sp>
        <p:nvSpPr>
          <p:cNvPr id="27653" name="Text Box 4"/>
          <p:cNvSpPr txBox="1">
            <a:spLocks noChangeArrowheads="1"/>
          </p:cNvSpPr>
          <p:nvPr/>
        </p:nvSpPr>
        <p:spPr bwMode="auto">
          <a:xfrm>
            <a:off x="742950" y="2571750"/>
            <a:ext cx="812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2400"/>
              <a:t>Coal</a:t>
            </a:r>
          </a:p>
        </p:txBody>
      </p:sp>
      <p:sp>
        <p:nvSpPr>
          <p:cNvPr id="27654" name="Text Box 5"/>
          <p:cNvSpPr txBox="1">
            <a:spLocks noChangeArrowheads="1"/>
          </p:cNvSpPr>
          <p:nvPr/>
        </p:nvSpPr>
        <p:spPr bwMode="auto">
          <a:xfrm>
            <a:off x="3273425" y="1773238"/>
            <a:ext cx="4171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2400"/>
              <a:t>Low HV Gas (CO,H</a:t>
            </a:r>
            <a:r>
              <a:rPr lang="en-US" sz="2400" baseline="-25000"/>
              <a:t>2</a:t>
            </a:r>
            <a:r>
              <a:rPr lang="en-US" sz="2400"/>
              <a:t>,CH</a:t>
            </a:r>
            <a:r>
              <a:rPr lang="en-US" sz="2400" baseline="-25000"/>
              <a:t>4</a:t>
            </a:r>
            <a:r>
              <a:rPr lang="en-US" sz="2400"/>
              <a:t>, N</a:t>
            </a:r>
            <a:r>
              <a:rPr lang="en-US" sz="2400" baseline="-25000"/>
              <a:t>2</a:t>
            </a:r>
            <a:r>
              <a:rPr lang="en-US" sz="1800"/>
              <a:t>)</a:t>
            </a:r>
          </a:p>
        </p:txBody>
      </p:sp>
      <p:sp>
        <p:nvSpPr>
          <p:cNvPr id="27655" name="Text Box 6"/>
          <p:cNvSpPr txBox="1">
            <a:spLocks noChangeArrowheads="1"/>
          </p:cNvSpPr>
          <p:nvPr/>
        </p:nvSpPr>
        <p:spPr bwMode="auto">
          <a:xfrm>
            <a:off x="3197225" y="2611438"/>
            <a:ext cx="41878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2400"/>
              <a:t>Intermediate HV (CO,H</a:t>
            </a:r>
            <a:r>
              <a:rPr lang="en-US" sz="2400" baseline="-25000"/>
              <a:t>2</a:t>
            </a:r>
            <a:r>
              <a:rPr lang="en-US" sz="2400"/>
              <a:t>,CH</a:t>
            </a:r>
            <a:r>
              <a:rPr lang="en-US" sz="2400" baseline="-25000"/>
              <a:t>4</a:t>
            </a:r>
            <a:r>
              <a:rPr lang="en-US" sz="2400"/>
              <a:t>)</a:t>
            </a:r>
          </a:p>
        </p:txBody>
      </p:sp>
      <p:sp>
        <p:nvSpPr>
          <p:cNvPr id="27656" name="Text Box 7"/>
          <p:cNvSpPr txBox="1">
            <a:spLocks noChangeArrowheads="1"/>
          </p:cNvSpPr>
          <p:nvPr/>
        </p:nvSpPr>
        <p:spPr bwMode="auto">
          <a:xfrm>
            <a:off x="3273425" y="3525838"/>
            <a:ext cx="37068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2400"/>
              <a:t>Synthesis Gas (CO + y</a:t>
            </a:r>
            <a:r>
              <a:rPr lang="en-US" sz="2400">
                <a:solidFill>
                  <a:srgbClr val="000000"/>
                </a:solidFill>
              </a:rPr>
              <a:t>H</a:t>
            </a:r>
            <a:r>
              <a:rPr lang="en-US" sz="1800" baseline="-25000"/>
              <a:t>2</a:t>
            </a:r>
            <a:r>
              <a:rPr lang="en-US" sz="1800"/>
              <a:t>)</a:t>
            </a:r>
          </a:p>
        </p:txBody>
      </p:sp>
      <p:cxnSp>
        <p:nvCxnSpPr>
          <p:cNvPr id="27657" name="AutoShape 8"/>
          <p:cNvCxnSpPr>
            <a:cxnSpLocks noChangeShapeType="1"/>
            <a:stCxn id="27653" idx="3"/>
            <a:endCxn id="27655" idx="1"/>
          </p:cNvCxnSpPr>
          <p:nvPr/>
        </p:nvCxnSpPr>
        <p:spPr bwMode="auto">
          <a:xfrm>
            <a:off x="1555750" y="2800350"/>
            <a:ext cx="1641475" cy="39688"/>
          </a:xfrm>
          <a:prstGeom prst="straightConnector1">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27658" name="AutoShape 9"/>
          <p:cNvCxnSpPr>
            <a:cxnSpLocks noChangeShapeType="1"/>
            <a:stCxn id="27653" idx="3"/>
            <a:endCxn id="27654" idx="1"/>
          </p:cNvCxnSpPr>
          <p:nvPr/>
        </p:nvCxnSpPr>
        <p:spPr bwMode="auto">
          <a:xfrm flipV="1">
            <a:off x="1555750" y="2001838"/>
            <a:ext cx="1717675" cy="798512"/>
          </a:xfrm>
          <a:prstGeom prst="bentConnector3">
            <a:avLst>
              <a:gd name="adj1" fmla="val 37153"/>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27659" name="AutoShape 10"/>
          <p:cNvCxnSpPr>
            <a:cxnSpLocks noChangeShapeType="1"/>
            <a:stCxn id="27653" idx="3"/>
            <a:endCxn id="27656" idx="1"/>
          </p:cNvCxnSpPr>
          <p:nvPr/>
        </p:nvCxnSpPr>
        <p:spPr bwMode="auto">
          <a:xfrm>
            <a:off x="1555750" y="2800350"/>
            <a:ext cx="1717675" cy="955675"/>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27660" name="Rectangle 11"/>
          <p:cNvSpPr>
            <a:spLocks noChangeArrowheads="1"/>
          </p:cNvSpPr>
          <p:nvPr/>
        </p:nvSpPr>
        <p:spPr bwMode="auto">
          <a:xfrm>
            <a:off x="304800" y="42672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1"/>
              </a:buClr>
              <a:buSzPct val="65000"/>
              <a:buFont typeface="Wingdings" charset="0"/>
              <a:buChar char="n"/>
            </a:pPr>
            <a:r>
              <a:rPr lang="en-US" sz="2100"/>
              <a:t>Byproducts</a:t>
            </a:r>
          </a:p>
        </p:txBody>
      </p:sp>
      <p:sp>
        <p:nvSpPr>
          <p:cNvPr id="27661" name="Text Box 12"/>
          <p:cNvSpPr txBox="1">
            <a:spLocks noChangeArrowheads="1"/>
          </p:cNvSpPr>
          <p:nvPr/>
        </p:nvSpPr>
        <p:spPr bwMode="auto">
          <a:xfrm>
            <a:off x="2308225" y="1617663"/>
            <a:ext cx="4635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Air</a:t>
            </a:r>
          </a:p>
        </p:txBody>
      </p:sp>
      <p:sp>
        <p:nvSpPr>
          <p:cNvPr id="27662" name="Text Box 13"/>
          <p:cNvSpPr txBox="1">
            <a:spLocks noChangeArrowheads="1"/>
          </p:cNvSpPr>
          <p:nvPr/>
        </p:nvSpPr>
        <p:spPr bwMode="auto">
          <a:xfrm>
            <a:off x="2286000" y="2000250"/>
            <a:ext cx="8445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Steam</a:t>
            </a:r>
          </a:p>
        </p:txBody>
      </p:sp>
      <p:sp>
        <p:nvSpPr>
          <p:cNvPr id="27663" name="Text Box 14"/>
          <p:cNvSpPr txBox="1">
            <a:spLocks noChangeArrowheads="1"/>
          </p:cNvSpPr>
          <p:nvPr/>
        </p:nvSpPr>
        <p:spPr bwMode="auto">
          <a:xfrm>
            <a:off x="2305050" y="2857500"/>
            <a:ext cx="8445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Steam</a:t>
            </a:r>
          </a:p>
        </p:txBody>
      </p:sp>
      <p:sp>
        <p:nvSpPr>
          <p:cNvPr id="27664" name="Text Box 15"/>
          <p:cNvSpPr txBox="1">
            <a:spLocks noChangeArrowheads="1"/>
          </p:cNvSpPr>
          <p:nvPr/>
        </p:nvSpPr>
        <p:spPr bwMode="auto">
          <a:xfrm>
            <a:off x="2324100" y="2476500"/>
            <a:ext cx="44608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O</a:t>
            </a:r>
            <a:r>
              <a:rPr lang="en-US" sz="1800" baseline="-25000"/>
              <a:t>2</a:t>
            </a:r>
          </a:p>
        </p:txBody>
      </p:sp>
      <p:sp>
        <p:nvSpPr>
          <p:cNvPr id="27665" name="Text Box 16"/>
          <p:cNvSpPr txBox="1">
            <a:spLocks noChangeArrowheads="1"/>
          </p:cNvSpPr>
          <p:nvPr/>
        </p:nvSpPr>
        <p:spPr bwMode="auto">
          <a:xfrm>
            <a:off x="2343150" y="3390900"/>
            <a:ext cx="44608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O</a:t>
            </a:r>
            <a:r>
              <a:rPr lang="en-US" sz="1800" baseline="-25000"/>
              <a:t>2</a:t>
            </a:r>
          </a:p>
        </p:txBody>
      </p:sp>
      <p:sp>
        <p:nvSpPr>
          <p:cNvPr id="27666" name="Text Box 17"/>
          <p:cNvSpPr txBox="1">
            <a:spLocks noChangeArrowheads="1"/>
          </p:cNvSpPr>
          <p:nvPr/>
        </p:nvSpPr>
        <p:spPr bwMode="auto">
          <a:xfrm>
            <a:off x="2324100" y="3790950"/>
            <a:ext cx="8445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Steam</a:t>
            </a:r>
          </a:p>
        </p:txBody>
      </p:sp>
      <p:sp>
        <p:nvSpPr>
          <p:cNvPr id="27667" name="Text Box 18"/>
          <p:cNvSpPr txBox="1">
            <a:spLocks noChangeArrowheads="1"/>
          </p:cNvSpPr>
          <p:nvPr/>
        </p:nvSpPr>
        <p:spPr bwMode="auto">
          <a:xfrm>
            <a:off x="1889125" y="4986338"/>
            <a:ext cx="1327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Byproducts</a:t>
            </a:r>
          </a:p>
        </p:txBody>
      </p:sp>
      <p:sp>
        <p:nvSpPr>
          <p:cNvPr id="27668" name="Text Box 19"/>
          <p:cNvSpPr txBox="1">
            <a:spLocks noChangeArrowheads="1"/>
          </p:cNvSpPr>
          <p:nvPr/>
        </p:nvSpPr>
        <p:spPr bwMode="auto">
          <a:xfrm>
            <a:off x="4343400" y="4191000"/>
            <a:ext cx="641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Tars</a:t>
            </a:r>
          </a:p>
        </p:txBody>
      </p:sp>
      <p:sp>
        <p:nvSpPr>
          <p:cNvPr id="27669" name="Text Box 20"/>
          <p:cNvSpPr txBox="1">
            <a:spLocks noChangeArrowheads="1"/>
          </p:cNvSpPr>
          <p:nvPr/>
        </p:nvSpPr>
        <p:spPr bwMode="auto">
          <a:xfrm>
            <a:off x="4419600" y="5562600"/>
            <a:ext cx="781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Sulfur</a:t>
            </a:r>
          </a:p>
        </p:txBody>
      </p:sp>
      <p:cxnSp>
        <p:nvCxnSpPr>
          <p:cNvPr id="27670" name="AutoShape 21"/>
          <p:cNvCxnSpPr>
            <a:cxnSpLocks noChangeShapeType="1"/>
            <a:stCxn id="27667" idx="3"/>
            <a:endCxn id="27668" idx="1"/>
          </p:cNvCxnSpPr>
          <p:nvPr/>
        </p:nvCxnSpPr>
        <p:spPr bwMode="auto">
          <a:xfrm flipV="1">
            <a:off x="3216275" y="4375150"/>
            <a:ext cx="1127125" cy="795338"/>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27671" name="AutoShape 22"/>
          <p:cNvCxnSpPr>
            <a:cxnSpLocks noChangeShapeType="1"/>
            <a:stCxn id="27667" idx="3"/>
          </p:cNvCxnSpPr>
          <p:nvPr/>
        </p:nvCxnSpPr>
        <p:spPr bwMode="auto">
          <a:xfrm>
            <a:off x="3216275" y="5170488"/>
            <a:ext cx="1127125" cy="620712"/>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27672" name="AutoShape 23"/>
          <p:cNvCxnSpPr>
            <a:cxnSpLocks noChangeShapeType="1"/>
            <a:stCxn id="27667" idx="3"/>
            <a:endCxn id="27673" idx="1"/>
          </p:cNvCxnSpPr>
          <p:nvPr/>
        </p:nvCxnSpPr>
        <p:spPr bwMode="auto">
          <a:xfrm flipV="1">
            <a:off x="3216275" y="4832350"/>
            <a:ext cx="1127125" cy="338138"/>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27673" name="Text Box 24"/>
          <p:cNvSpPr txBox="1">
            <a:spLocks noChangeArrowheads="1"/>
          </p:cNvSpPr>
          <p:nvPr/>
        </p:nvSpPr>
        <p:spPr bwMode="auto">
          <a:xfrm>
            <a:off x="4343400" y="4648200"/>
            <a:ext cx="1136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Light Oils</a:t>
            </a:r>
          </a:p>
        </p:txBody>
      </p:sp>
      <p:sp>
        <p:nvSpPr>
          <p:cNvPr id="27674" name="Text Box 25"/>
          <p:cNvSpPr txBox="1">
            <a:spLocks noChangeArrowheads="1"/>
          </p:cNvSpPr>
          <p:nvPr/>
        </p:nvSpPr>
        <p:spPr bwMode="auto">
          <a:xfrm>
            <a:off x="4343400" y="5181600"/>
            <a:ext cx="1149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Ammonia</a:t>
            </a:r>
          </a:p>
        </p:txBody>
      </p:sp>
      <p:cxnSp>
        <p:nvCxnSpPr>
          <p:cNvPr id="27675" name="AutoShape 26"/>
          <p:cNvCxnSpPr>
            <a:cxnSpLocks noChangeShapeType="1"/>
            <a:stCxn id="27667" idx="3"/>
            <a:endCxn id="27674" idx="1"/>
          </p:cNvCxnSpPr>
          <p:nvPr/>
        </p:nvCxnSpPr>
        <p:spPr bwMode="auto">
          <a:xfrm>
            <a:off x="3216275" y="5170488"/>
            <a:ext cx="1127125" cy="195262"/>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Tree>
  </p:cSld>
  <p:clrMapOvr>
    <a:masterClrMapping/>
  </p:clrMapOvr>
  <p:transition>
    <p:pull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C445546B-69B6-2D49-BFD7-245752DA205F}" type="slidenum">
              <a:rPr lang="en-US" smtClean="0">
                <a:latin typeface="Garamond" charset="0"/>
              </a:rPr>
              <a:pPr eaLnBrk="1" hangingPunct="1"/>
              <a:t>26</a:t>
            </a:fld>
            <a:endParaRPr lang="en-US" dirty="0">
              <a:latin typeface="Garamond" charset="0"/>
            </a:endParaRPr>
          </a:p>
        </p:txBody>
      </p:sp>
      <p:sp>
        <p:nvSpPr>
          <p:cNvPr id="28675" name="Rectangle 2"/>
          <p:cNvSpPr>
            <a:spLocks noGrp="1" noChangeArrowheads="1"/>
          </p:cNvSpPr>
          <p:nvPr>
            <p:ph type="title"/>
          </p:nvPr>
        </p:nvSpPr>
        <p:spPr/>
        <p:txBody>
          <a:bodyPr/>
          <a:lstStyle/>
          <a:p>
            <a:pPr eaLnBrk="1" hangingPunct="1"/>
            <a:r>
              <a:rPr lang="en-US">
                <a:latin typeface="Garamond" charset="0"/>
              </a:rPr>
              <a:t>Natural Gas to Liquid Fuels</a:t>
            </a:r>
          </a:p>
        </p:txBody>
      </p:sp>
      <p:sp>
        <p:nvSpPr>
          <p:cNvPr id="28676" name="Rectangle 3"/>
          <p:cNvSpPr>
            <a:spLocks noGrp="1" noChangeArrowheads="1"/>
          </p:cNvSpPr>
          <p:nvPr>
            <p:ph type="body" idx="1"/>
          </p:nvPr>
        </p:nvSpPr>
        <p:spPr>
          <a:xfrm>
            <a:off x="304800" y="2133600"/>
            <a:ext cx="4572000" cy="3886200"/>
          </a:xfrm>
        </p:spPr>
        <p:txBody>
          <a:bodyPr/>
          <a:lstStyle/>
          <a:p>
            <a:pPr eaLnBrk="1" hangingPunct="1"/>
            <a:r>
              <a:rPr lang="en-US" sz="2400">
                <a:latin typeface="Arial" charset="0"/>
              </a:rPr>
              <a:t>Gas synthesis reaction:</a:t>
            </a:r>
          </a:p>
          <a:p>
            <a:pPr eaLnBrk="1" hangingPunct="1"/>
            <a:endParaRPr lang="en-US" sz="2400">
              <a:latin typeface="Arial" charset="0"/>
            </a:endParaRPr>
          </a:p>
          <a:p>
            <a:pPr eaLnBrk="1" hangingPunct="1"/>
            <a:endParaRPr lang="en-US" sz="2400">
              <a:latin typeface="Arial" charset="0"/>
            </a:endParaRPr>
          </a:p>
          <a:p>
            <a:pPr eaLnBrk="1" hangingPunct="1"/>
            <a:endParaRPr lang="en-US" sz="2400">
              <a:latin typeface="Arial" charset="0"/>
            </a:endParaRPr>
          </a:p>
          <a:p>
            <a:pPr eaLnBrk="1" hangingPunct="1"/>
            <a:r>
              <a:rPr lang="en-US" sz="2400">
                <a:latin typeface="Arial" charset="0"/>
              </a:rPr>
              <a:t>Requires heat input (endothermic)</a:t>
            </a:r>
          </a:p>
        </p:txBody>
      </p:sp>
      <p:pic>
        <p:nvPicPr>
          <p:cNvPr id="28677" name="Picture 4" descr="File:GTL process.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1143000"/>
            <a:ext cx="4848225" cy="451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8678" name="Object 5"/>
          <p:cNvGraphicFramePr>
            <a:graphicFrameLocks noChangeAspect="1"/>
          </p:cNvGraphicFramePr>
          <p:nvPr/>
        </p:nvGraphicFramePr>
        <p:xfrm>
          <a:off x="838200" y="3048000"/>
          <a:ext cx="3338513" cy="476250"/>
        </p:xfrm>
        <a:graphic>
          <a:graphicData uri="http://schemas.openxmlformats.org/presentationml/2006/ole">
            <mc:AlternateContent xmlns:mc="http://schemas.openxmlformats.org/markup-compatibility/2006">
              <mc:Choice xmlns:v="urn:schemas-microsoft-com:vml" Requires="v">
                <p:oleObj name="Equation" r:id="rId4" imgW="1333500" imgH="190500" progId="Equation.DSMT4">
                  <p:embed/>
                </p:oleObj>
              </mc:Choice>
              <mc:Fallback>
                <p:oleObj name="Equation" r:id="rId4" imgW="1333500" imgH="1905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048000"/>
                        <a:ext cx="3338513"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p:pull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D9DF36F8-5C91-4D42-A34A-408BB32FB9ED}" type="slidenum">
              <a:rPr lang="en-US" smtClean="0">
                <a:latin typeface="Garamond" charset="0"/>
              </a:rPr>
              <a:pPr eaLnBrk="1" hangingPunct="1"/>
              <a:t>27</a:t>
            </a:fld>
            <a:endParaRPr lang="en-US" dirty="0">
              <a:latin typeface="Garamond" charset="0"/>
            </a:endParaRPr>
          </a:p>
        </p:txBody>
      </p:sp>
      <p:sp>
        <p:nvSpPr>
          <p:cNvPr id="29699" name="Rectangle 2"/>
          <p:cNvSpPr>
            <a:spLocks noGrp="1" noChangeArrowheads="1"/>
          </p:cNvSpPr>
          <p:nvPr>
            <p:ph type="title"/>
          </p:nvPr>
        </p:nvSpPr>
        <p:spPr/>
        <p:txBody>
          <a:bodyPr/>
          <a:lstStyle/>
          <a:p>
            <a:pPr eaLnBrk="1" hangingPunct="1"/>
            <a:r>
              <a:rPr lang="en-US">
                <a:latin typeface="Garamond" charset="0"/>
              </a:rPr>
              <a:t>Fischer-Tropsch Process</a:t>
            </a:r>
          </a:p>
        </p:txBody>
      </p:sp>
      <p:sp>
        <p:nvSpPr>
          <p:cNvPr id="29700" name="Rectangle 3"/>
          <p:cNvSpPr>
            <a:spLocks noGrp="1" noChangeArrowheads="1"/>
          </p:cNvSpPr>
          <p:nvPr>
            <p:ph type="body" idx="1"/>
          </p:nvPr>
        </p:nvSpPr>
        <p:spPr>
          <a:xfrm>
            <a:off x="457200" y="1066800"/>
            <a:ext cx="8305800" cy="5410200"/>
          </a:xfrm>
        </p:spPr>
        <p:txBody>
          <a:bodyPr/>
          <a:lstStyle/>
          <a:p>
            <a:pPr eaLnBrk="1" hangingPunct="1">
              <a:lnSpc>
                <a:spcPct val="90000"/>
              </a:lnSpc>
            </a:pPr>
            <a:r>
              <a:rPr lang="en-US" sz="2600">
                <a:latin typeface="Arial" charset="0"/>
              </a:rPr>
              <a:t>Uses syngas as an input to produce alkanes with primary reactions of the form:</a:t>
            </a:r>
          </a:p>
          <a:p>
            <a:pPr eaLnBrk="1" hangingPunct="1">
              <a:lnSpc>
                <a:spcPct val="90000"/>
              </a:lnSpc>
            </a:pPr>
            <a:endParaRPr lang="en-US" sz="2600">
              <a:latin typeface="Arial" charset="0"/>
            </a:endParaRPr>
          </a:p>
          <a:p>
            <a:pPr eaLnBrk="1" hangingPunct="1">
              <a:lnSpc>
                <a:spcPct val="90000"/>
              </a:lnSpc>
            </a:pPr>
            <a:endParaRPr lang="en-US" sz="2600">
              <a:latin typeface="Arial" charset="0"/>
            </a:endParaRPr>
          </a:p>
          <a:p>
            <a:pPr lvl="1" eaLnBrk="1" hangingPunct="1">
              <a:lnSpc>
                <a:spcPct val="90000"/>
              </a:lnSpc>
            </a:pPr>
            <a:r>
              <a:rPr lang="en-US" sz="2200">
                <a:latin typeface="Arial" charset="0"/>
              </a:rPr>
              <a:t>Requires heat input (endothermic) and catalyst (transition metals such as cobalt or iron)</a:t>
            </a:r>
          </a:p>
          <a:p>
            <a:pPr lvl="1" eaLnBrk="1" hangingPunct="1">
              <a:lnSpc>
                <a:spcPct val="90000"/>
              </a:lnSpc>
            </a:pPr>
            <a:r>
              <a:rPr lang="en-US" sz="2200">
                <a:latin typeface="Arial" charset="0"/>
              </a:rPr>
              <a:t>n &gt; 1 for gasoline and diesel fuel</a:t>
            </a:r>
          </a:p>
          <a:p>
            <a:pPr eaLnBrk="1" hangingPunct="1">
              <a:lnSpc>
                <a:spcPct val="90000"/>
              </a:lnSpc>
            </a:pPr>
            <a:r>
              <a:rPr lang="en-US" sz="2600">
                <a:latin typeface="Arial" charset="0"/>
              </a:rPr>
              <a:t>Another important reaction is the water gas shift reaction</a:t>
            </a:r>
          </a:p>
          <a:p>
            <a:pPr eaLnBrk="1" hangingPunct="1">
              <a:lnSpc>
                <a:spcPct val="90000"/>
              </a:lnSpc>
            </a:pPr>
            <a:endParaRPr lang="en-US" sz="2600">
              <a:latin typeface="Arial" charset="0"/>
            </a:endParaRPr>
          </a:p>
          <a:p>
            <a:pPr eaLnBrk="1" hangingPunct="1">
              <a:lnSpc>
                <a:spcPct val="90000"/>
              </a:lnSpc>
              <a:buFont typeface="Wingdings" charset="0"/>
              <a:buNone/>
            </a:pPr>
            <a:endParaRPr lang="en-US" sz="2600">
              <a:latin typeface="Arial" charset="0"/>
            </a:endParaRPr>
          </a:p>
          <a:p>
            <a:pPr lvl="1" eaLnBrk="1" hangingPunct="1">
              <a:lnSpc>
                <a:spcPct val="90000"/>
              </a:lnSpc>
            </a:pPr>
            <a:r>
              <a:rPr lang="en-US" sz="2200">
                <a:latin typeface="Arial" charset="0"/>
              </a:rPr>
              <a:t>can shift the H2:CO ratio of the incoming synthesis gas. </a:t>
            </a:r>
          </a:p>
          <a:p>
            <a:pPr lvl="1" eaLnBrk="1" hangingPunct="1">
              <a:lnSpc>
                <a:spcPct val="90000"/>
              </a:lnSpc>
            </a:pPr>
            <a:r>
              <a:rPr lang="en-US" sz="2200">
                <a:latin typeface="Arial" charset="0"/>
              </a:rPr>
              <a:t> important for synthesis gas derived from coal</a:t>
            </a:r>
          </a:p>
        </p:txBody>
      </p:sp>
      <p:graphicFrame>
        <p:nvGraphicFramePr>
          <p:cNvPr id="29701" name="Object 4"/>
          <p:cNvGraphicFramePr>
            <a:graphicFrameLocks noChangeAspect="1"/>
          </p:cNvGraphicFramePr>
          <p:nvPr/>
        </p:nvGraphicFramePr>
        <p:xfrm>
          <a:off x="1371600" y="1981200"/>
          <a:ext cx="5827713" cy="552450"/>
        </p:xfrm>
        <a:graphic>
          <a:graphicData uri="http://schemas.openxmlformats.org/presentationml/2006/ole">
            <mc:AlternateContent xmlns:mc="http://schemas.openxmlformats.org/markup-compatibility/2006">
              <mc:Choice xmlns:v="urn:schemas-microsoft-com:vml" Requires="v">
                <p:oleObj name="Equation" r:id="rId3" imgW="2006600" imgH="190500" progId="Equation.DSMT4">
                  <p:embed/>
                </p:oleObj>
              </mc:Choice>
              <mc:Fallback>
                <p:oleObj name="Equation" r:id="rId3" imgW="2006600" imgH="1905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81200"/>
                        <a:ext cx="5827713" cy="552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02" name="Object 5"/>
          <p:cNvGraphicFramePr>
            <a:graphicFrameLocks noChangeAspect="1"/>
          </p:cNvGraphicFramePr>
          <p:nvPr/>
        </p:nvGraphicFramePr>
        <p:xfrm>
          <a:off x="2286000" y="4572000"/>
          <a:ext cx="3687763" cy="552450"/>
        </p:xfrm>
        <a:graphic>
          <a:graphicData uri="http://schemas.openxmlformats.org/presentationml/2006/ole">
            <mc:AlternateContent xmlns:mc="http://schemas.openxmlformats.org/markup-compatibility/2006">
              <mc:Choice xmlns:v="urn:schemas-microsoft-com:vml" Requires="v">
                <p:oleObj name="Equation" r:id="rId5" imgW="1269449" imgH="190417" progId="Equation.DSMT4">
                  <p:embed/>
                </p:oleObj>
              </mc:Choice>
              <mc:Fallback>
                <p:oleObj name="Equation" r:id="rId5" imgW="1269449" imgH="190417"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572000"/>
                        <a:ext cx="3687763" cy="552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p:pull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ACEDB5A0-9D78-2A4C-838B-D20381F1E3E1}" type="slidenum">
              <a:rPr lang="en-US" smtClean="0">
                <a:latin typeface="Garamond" charset="0"/>
              </a:rPr>
              <a:pPr eaLnBrk="1" hangingPunct="1"/>
              <a:t>28</a:t>
            </a:fld>
            <a:endParaRPr lang="en-US" dirty="0">
              <a:latin typeface="Garamond" charset="0"/>
            </a:endParaRPr>
          </a:p>
        </p:txBody>
      </p:sp>
      <p:sp>
        <p:nvSpPr>
          <p:cNvPr id="30723" name="Rectangle 2"/>
          <p:cNvSpPr>
            <a:spLocks noGrp="1" noChangeArrowheads="1"/>
          </p:cNvSpPr>
          <p:nvPr>
            <p:ph type="title"/>
          </p:nvPr>
        </p:nvSpPr>
        <p:spPr/>
        <p:txBody>
          <a:bodyPr/>
          <a:lstStyle/>
          <a:p>
            <a:pPr eaLnBrk="1" hangingPunct="1"/>
            <a:r>
              <a:rPr lang="en-US">
                <a:latin typeface="Garamond" charset="0"/>
              </a:rPr>
              <a:t>Example Fuels from Synthesis Gas</a:t>
            </a:r>
          </a:p>
        </p:txBody>
      </p:sp>
      <p:sp>
        <p:nvSpPr>
          <p:cNvPr id="30724" name="Text Box 3"/>
          <p:cNvSpPr txBox="1">
            <a:spLocks noChangeArrowheads="1"/>
          </p:cNvSpPr>
          <p:nvPr/>
        </p:nvSpPr>
        <p:spPr bwMode="auto">
          <a:xfrm>
            <a:off x="2438400" y="1411288"/>
            <a:ext cx="1160463" cy="37623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CO + yH</a:t>
            </a:r>
            <a:r>
              <a:rPr lang="en-US" sz="1800" baseline="-25000"/>
              <a:t>2</a:t>
            </a:r>
          </a:p>
        </p:txBody>
      </p:sp>
      <p:sp>
        <p:nvSpPr>
          <p:cNvPr id="30725" name="Text Box 4"/>
          <p:cNvSpPr txBox="1">
            <a:spLocks noChangeArrowheads="1"/>
          </p:cNvSpPr>
          <p:nvPr/>
        </p:nvSpPr>
        <p:spPr bwMode="auto">
          <a:xfrm>
            <a:off x="1600200" y="2249488"/>
            <a:ext cx="1527175" cy="37623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High HV Gas</a:t>
            </a:r>
            <a:endParaRPr lang="en-US" sz="1800" baseline="-25000"/>
          </a:p>
        </p:txBody>
      </p:sp>
      <p:sp>
        <p:nvSpPr>
          <p:cNvPr id="30726" name="Text Box 5"/>
          <p:cNvSpPr txBox="1">
            <a:spLocks noChangeArrowheads="1"/>
          </p:cNvSpPr>
          <p:nvPr/>
        </p:nvSpPr>
        <p:spPr bwMode="auto">
          <a:xfrm>
            <a:off x="1600200" y="3214688"/>
            <a:ext cx="1184275" cy="37623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Hydrogen</a:t>
            </a:r>
            <a:endParaRPr lang="en-US" sz="1800" baseline="-25000"/>
          </a:p>
        </p:txBody>
      </p:sp>
      <p:sp>
        <p:nvSpPr>
          <p:cNvPr id="30727" name="Text Box 6"/>
          <p:cNvSpPr txBox="1">
            <a:spLocks noChangeArrowheads="1"/>
          </p:cNvSpPr>
          <p:nvPr/>
        </p:nvSpPr>
        <p:spPr bwMode="auto">
          <a:xfrm>
            <a:off x="1600200" y="4179888"/>
            <a:ext cx="2466975" cy="37623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Fischer-Tropsch Fuels</a:t>
            </a:r>
            <a:endParaRPr lang="en-US" sz="1800" baseline="-25000"/>
          </a:p>
        </p:txBody>
      </p:sp>
      <p:sp>
        <p:nvSpPr>
          <p:cNvPr id="30728" name="Text Box 7"/>
          <p:cNvSpPr txBox="1">
            <a:spLocks noChangeArrowheads="1"/>
          </p:cNvSpPr>
          <p:nvPr/>
        </p:nvSpPr>
        <p:spPr bwMode="auto">
          <a:xfrm>
            <a:off x="1600200" y="5145088"/>
            <a:ext cx="1133475" cy="37623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Methanol</a:t>
            </a:r>
            <a:endParaRPr lang="en-US" sz="1800" baseline="-25000"/>
          </a:p>
        </p:txBody>
      </p:sp>
      <p:cxnSp>
        <p:nvCxnSpPr>
          <p:cNvPr id="30729" name="AutoShape 8"/>
          <p:cNvCxnSpPr>
            <a:cxnSpLocks noChangeShapeType="1"/>
            <a:stCxn id="30728" idx="1"/>
            <a:endCxn id="30725" idx="1"/>
          </p:cNvCxnSpPr>
          <p:nvPr/>
        </p:nvCxnSpPr>
        <p:spPr bwMode="auto">
          <a:xfrm rot="10800000" flipH="1">
            <a:off x="1600200" y="2438400"/>
            <a:ext cx="1588" cy="2895600"/>
          </a:xfrm>
          <a:prstGeom prst="bentConnector3">
            <a:avLst>
              <a:gd name="adj1" fmla="val -27100009"/>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sp>
        <p:nvSpPr>
          <p:cNvPr id="30730" name="Rectangle 9"/>
          <p:cNvSpPr>
            <a:spLocks noChangeArrowheads="1"/>
          </p:cNvSpPr>
          <p:nvPr/>
        </p:nvSpPr>
        <p:spPr bwMode="auto">
          <a:xfrm>
            <a:off x="1143000" y="3798888"/>
            <a:ext cx="228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cxnSp>
        <p:nvCxnSpPr>
          <p:cNvPr id="30731" name="AutoShape 10"/>
          <p:cNvCxnSpPr>
            <a:cxnSpLocks noChangeShapeType="1"/>
            <a:stCxn id="30724" idx="1"/>
            <a:endCxn id="30730" idx="1"/>
          </p:cNvCxnSpPr>
          <p:nvPr/>
        </p:nvCxnSpPr>
        <p:spPr bwMode="auto">
          <a:xfrm rot="10800000" flipV="1">
            <a:off x="1143000" y="1600200"/>
            <a:ext cx="1295400" cy="2312988"/>
          </a:xfrm>
          <a:prstGeom prst="bentConnector3">
            <a:avLst>
              <a:gd name="adj1" fmla="val 117648"/>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30732" name="Line 11"/>
          <p:cNvSpPr>
            <a:spLocks noChangeShapeType="1"/>
          </p:cNvSpPr>
          <p:nvPr/>
        </p:nvSpPr>
        <p:spPr bwMode="auto">
          <a:xfrm>
            <a:off x="1143000" y="3398838"/>
            <a:ext cx="457200" cy="0"/>
          </a:xfrm>
          <a:prstGeom prst="line">
            <a:avLst/>
          </a:prstGeom>
          <a:noFill/>
          <a:ln w="9525">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33" name="Line 12"/>
          <p:cNvSpPr>
            <a:spLocks noChangeShapeType="1"/>
          </p:cNvSpPr>
          <p:nvPr/>
        </p:nvSpPr>
        <p:spPr bwMode="auto">
          <a:xfrm>
            <a:off x="1143000" y="4370388"/>
            <a:ext cx="457200" cy="0"/>
          </a:xfrm>
          <a:prstGeom prst="line">
            <a:avLst/>
          </a:prstGeom>
          <a:noFill/>
          <a:ln w="9525">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34" name="Text Box 13"/>
          <p:cNvSpPr txBox="1">
            <a:spLocks noChangeArrowheads="1"/>
          </p:cNvSpPr>
          <p:nvPr/>
        </p:nvSpPr>
        <p:spPr bwMode="auto">
          <a:xfrm>
            <a:off x="6096000" y="2667000"/>
            <a:ext cx="1425575" cy="3762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Liquid Fuels</a:t>
            </a:r>
            <a:endParaRPr lang="en-US" sz="1800" baseline="-25000"/>
          </a:p>
        </p:txBody>
      </p:sp>
      <p:sp>
        <p:nvSpPr>
          <p:cNvPr id="30735" name="Text Box 14"/>
          <p:cNvSpPr txBox="1">
            <a:spLocks noChangeArrowheads="1"/>
          </p:cNvSpPr>
          <p:nvPr/>
        </p:nvSpPr>
        <p:spPr bwMode="auto">
          <a:xfrm>
            <a:off x="6096000" y="3581400"/>
            <a:ext cx="1158875" cy="3762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Ammonia</a:t>
            </a:r>
            <a:endParaRPr lang="en-US" sz="1800" baseline="-25000"/>
          </a:p>
        </p:txBody>
      </p:sp>
      <p:sp>
        <p:nvSpPr>
          <p:cNvPr id="30736" name="Text Box 15"/>
          <p:cNvSpPr txBox="1">
            <a:spLocks noChangeArrowheads="1"/>
          </p:cNvSpPr>
          <p:nvPr/>
        </p:nvSpPr>
        <p:spPr bwMode="auto">
          <a:xfrm>
            <a:off x="3695700" y="1417638"/>
            <a:ext cx="18097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(Synthesis Gas)</a:t>
            </a:r>
          </a:p>
        </p:txBody>
      </p:sp>
      <p:sp>
        <p:nvSpPr>
          <p:cNvPr id="30737" name="Text Box 16"/>
          <p:cNvSpPr txBox="1">
            <a:spLocks noChangeArrowheads="1"/>
          </p:cNvSpPr>
          <p:nvPr/>
        </p:nvSpPr>
        <p:spPr bwMode="auto">
          <a:xfrm>
            <a:off x="3143250" y="2247900"/>
            <a:ext cx="2559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(Synthetic Natural Gas)</a:t>
            </a:r>
          </a:p>
        </p:txBody>
      </p:sp>
      <p:graphicFrame>
        <p:nvGraphicFramePr>
          <p:cNvPr id="30738" name="Object 17"/>
          <p:cNvGraphicFramePr>
            <a:graphicFrameLocks noChangeAspect="1"/>
          </p:cNvGraphicFramePr>
          <p:nvPr/>
        </p:nvGraphicFramePr>
        <p:xfrm>
          <a:off x="4191000" y="4191000"/>
          <a:ext cx="1209675" cy="465138"/>
        </p:xfrm>
        <a:graphic>
          <a:graphicData uri="http://schemas.openxmlformats.org/presentationml/2006/ole">
            <mc:AlternateContent xmlns:mc="http://schemas.openxmlformats.org/markup-compatibility/2006">
              <mc:Choice xmlns:v="urn:schemas-microsoft-com:vml" Requires="v">
                <p:oleObj name="Equation" r:id="rId3" imgW="495085" imgH="190417" progId="Equation.DSMT4">
                  <p:embed/>
                </p:oleObj>
              </mc:Choice>
              <mc:Fallback>
                <p:oleObj name="Equation" r:id="rId3" imgW="495085" imgH="190417" progId="Equation.DSMT4">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191000"/>
                        <a:ext cx="1209675" cy="465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739" name="Text Box 18"/>
          <p:cNvSpPr txBox="1">
            <a:spLocks noChangeArrowheads="1"/>
          </p:cNvSpPr>
          <p:nvPr/>
        </p:nvSpPr>
        <p:spPr bwMode="auto">
          <a:xfrm>
            <a:off x="5257800" y="5170488"/>
            <a:ext cx="1095375" cy="37623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Gasoline</a:t>
            </a:r>
            <a:endParaRPr lang="en-US" sz="1800" baseline="-25000"/>
          </a:p>
        </p:txBody>
      </p:sp>
      <p:cxnSp>
        <p:nvCxnSpPr>
          <p:cNvPr id="30740" name="AutoShape 19"/>
          <p:cNvCxnSpPr>
            <a:cxnSpLocks noChangeShapeType="1"/>
            <a:stCxn id="30728" idx="3"/>
            <a:endCxn id="30739" idx="1"/>
          </p:cNvCxnSpPr>
          <p:nvPr/>
        </p:nvCxnSpPr>
        <p:spPr bwMode="auto">
          <a:xfrm>
            <a:off x="2733675" y="5334000"/>
            <a:ext cx="2524125" cy="25400"/>
          </a:xfrm>
          <a:prstGeom prst="straightConnector1">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30741" name="Text Box 20"/>
          <p:cNvSpPr txBox="1">
            <a:spLocks noChangeArrowheads="1"/>
          </p:cNvSpPr>
          <p:nvPr/>
        </p:nvSpPr>
        <p:spPr bwMode="auto">
          <a:xfrm>
            <a:off x="2803525" y="5359400"/>
            <a:ext cx="2254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Catalytic Processing</a:t>
            </a:r>
          </a:p>
        </p:txBody>
      </p:sp>
      <p:cxnSp>
        <p:nvCxnSpPr>
          <p:cNvPr id="30742" name="AutoShape 21"/>
          <p:cNvCxnSpPr>
            <a:cxnSpLocks noChangeShapeType="1"/>
            <a:stCxn id="30726" idx="3"/>
            <a:endCxn id="30734" idx="1"/>
          </p:cNvCxnSpPr>
          <p:nvPr/>
        </p:nvCxnSpPr>
        <p:spPr bwMode="auto">
          <a:xfrm flipV="1">
            <a:off x="2784475" y="2855913"/>
            <a:ext cx="3311525" cy="547687"/>
          </a:xfrm>
          <a:prstGeom prst="bentConnector3">
            <a:avLst>
              <a:gd name="adj1" fmla="val 24588"/>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30743" name="Text Box 22"/>
          <p:cNvSpPr txBox="1">
            <a:spLocks noChangeArrowheads="1"/>
          </p:cNvSpPr>
          <p:nvPr/>
        </p:nvSpPr>
        <p:spPr bwMode="auto">
          <a:xfrm>
            <a:off x="3752850" y="2838450"/>
            <a:ext cx="1949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Coal Liquefaction</a:t>
            </a:r>
          </a:p>
        </p:txBody>
      </p:sp>
      <p:cxnSp>
        <p:nvCxnSpPr>
          <p:cNvPr id="30744" name="AutoShape 23"/>
          <p:cNvCxnSpPr>
            <a:cxnSpLocks noChangeShapeType="1"/>
            <a:stCxn id="30726" idx="3"/>
            <a:endCxn id="30735" idx="1"/>
          </p:cNvCxnSpPr>
          <p:nvPr/>
        </p:nvCxnSpPr>
        <p:spPr bwMode="auto">
          <a:xfrm>
            <a:off x="2784475" y="3403600"/>
            <a:ext cx="3311525" cy="366713"/>
          </a:xfrm>
          <a:prstGeom prst="bentConnector3">
            <a:avLst>
              <a:gd name="adj1" fmla="val 24593"/>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30745" name="Text Box 24"/>
          <p:cNvSpPr txBox="1">
            <a:spLocks noChangeArrowheads="1"/>
          </p:cNvSpPr>
          <p:nvPr/>
        </p:nvSpPr>
        <p:spPr bwMode="auto">
          <a:xfrm>
            <a:off x="3733800" y="3467100"/>
            <a:ext cx="19875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a:t>Nitrogen Catalytic</a:t>
            </a:r>
          </a:p>
          <a:p>
            <a:r>
              <a:rPr lang="en-US" sz="1800"/>
              <a:t>Processing</a:t>
            </a:r>
          </a:p>
        </p:txBody>
      </p:sp>
    </p:spTree>
  </p:cSld>
  <p:clrMapOvr>
    <a:masterClrMapping/>
  </p:clrMapOvr>
  <p:transition>
    <p:pull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64F462C2-B8CA-D24B-B65A-72D2B258A647}" type="slidenum">
              <a:rPr lang="en-US" smtClean="0">
                <a:latin typeface="Garamond" charset="0"/>
              </a:rPr>
              <a:pPr eaLnBrk="1" hangingPunct="1"/>
              <a:t>29</a:t>
            </a:fld>
            <a:endParaRPr lang="en-US" dirty="0">
              <a:latin typeface="Garamond" charset="0"/>
            </a:endParaRPr>
          </a:p>
        </p:txBody>
      </p:sp>
      <p:pic>
        <p:nvPicPr>
          <p:cNvPr id="31747" name="Picture 2" descr="img01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1371600"/>
            <a:ext cx="8229600" cy="512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8" name="Rectangle 3"/>
          <p:cNvSpPr>
            <a:spLocks noGrp="1" noChangeArrowheads="1"/>
          </p:cNvSpPr>
          <p:nvPr>
            <p:ph type="title"/>
          </p:nvPr>
        </p:nvSpPr>
        <p:spPr/>
        <p:txBody>
          <a:bodyPr/>
          <a:lstStyle/>
          <a:p>
            <a:pPr eaLnBrk="1" hangingPunct="1"/>
            <a:r>
              <a:rPr lang="en-US">
                <a:latin typeface="Garamond" charset="0"/>
              </a:rPr>
              <a:t>CO</a:t>
            </a:r>
            <a:r>
              <a:rPr lang="en-US" baseline="-25000">
                <a:latin typeface="Garamond" charset="0"/>
              </a:rPr>
              <a:t>2</a:t>
            </a:r>
            <a:r>
              <a:rPr lang="en-US">
                <a:latin typeface="Garamond" charset="0"/>
              </a:rPr>
              <a:t> Mitigation Options</a:t>
            </a:r>
          </a:p>
        </p:txBody>
      </p:sp>
    </p:spTree>
  </p:cSld>
  <p:clrMapOvr>
    <a:masterClrMapping/>
  </p:clrMapOvr>
  <p:transition>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1F8EA7AD-8EB1-5A44-A23E-61498A676B23}" type="slidenum">
              <a:rPr lang="en-US" smtClean="0">
                <a:latin typeface="Garamond" charset="0"/>
              </a:rPr>
              <a:pPr eaLnBrk="1" hangingPunct="1"/>
              <a:t>3</a:t>
            </a:fld>
            <a:endParaRPr lang="en-US" dirty="0">
              <a:latin typeface="Garamond" charset="0"/>
            </a:endParaRPr>
          </a:p>
        </p:txBody>
      </p:sp>
      <p:sp>
        <p:nvSpPr>
          <p:cNvPr id="5123" name="Rectangle 2"/>
          <p:cNvSpPr>
            <a:spLocks noGrp="1" noChangeArrowheads="1"/>
          </p:cNvSpPr>
          <p:nvPr>
            <p:ph type="title"/>
          </p:nvPr>
        </p:nvSpPr>
        <p:spPr/>
        <p:txBody>
          <a:bodyPr/>
          <a:lstStyle/>
          <a:p>
            <a:pPr eaLnBrk="1" hangingPunct="1"/>
            <a:r>
              <a:rPr lang="en-US" dirty="0">
                <a:latin typeface="Garamond" charset="0"/>
              </a:rPr>
              <a:t>Proven Fuel Reserves</a:t>
            </a:r>
          </a:p>
        </p:txBody>
      </p:sp>
      <p:graphicFrame>
        <p:nvGraphicFramePr>
          <p:cNvPr id="2" name="Table 1"/>
          <p:cNvGraphicFramePr>
            <a:graphicFrameLocks noGrp="1"/>
          </p:cNvGraphicFramePr>
          <p:nvPr>
            <p:extLst>
              <p:ext uri="{D42A27DB-BD31-4B8C-83A1-F6EECF244321}">
                <p14:modId xmlns:p14="http://schemas.microsoft.com/office/powerpoint/2010/main" val="1618146186"/>
              </p:ext>
            </p:extLst>
          </p:nvPr>
        </p:nvGraphicFramePr>
        <p:xfrm>
          <a:off x="980017" y="1334206"/>
          <a:ext cx="6877050" cy="2398232"/>
        </p:xfrm>
        <a:graphic>
          <a:graphicData uri="http://schemas.openxmlformats.org/drawingml/2006/table">
            <a:tbl>
              <a:tblPr firstRow="1" bandRow="1">
                <a:tableStyleId>{5C22544A-7EE6-4342-B048-85BDC9FD1C3A}</a:tableStyleId>
              </a:tblPr>
              <a:tblGrid>
                <a:gridCol w="1790713">
                  <a:extLst>
                    <a:ext uri="{9D8B030D-6E8A-4147-A177-3AD203B41FA5}">
                      <a16:colId xmlns:a16="http://schemas.microsoft.com/office/drawing/2014/main" val="20000"/>
                    </a:ext>
                  </a:extLst>
                </a:gridCol>
                <a:gridCol w="5086337">
                  <a:extLst>
                    <a:ext uri="{9D8B030D-6E8A-4147-A177-3AD203B41FA5}">
                      <a16:colId xmlns:a16="http://schemas.microsoft.com/office/drawing/2014/main" val="20001"/>
                    </a:ext>
                  </a:extLst>
                </a:gridCol>
              </a:tblGrid>
              <a:tr h="370951">
                <a:tc>
                  <a:txBody>
                    <a:bodyPr/>
                    <a:lstStyle/>
                    <a:p>
                      <a:r>
                        <a:rPr lang="en-US" sz="1800" dirty="0"/>
                        <a:t>Fuel</a:t>
                      </a:r>
                    </a:p>
                  </a:txBody>
                  <a:tcPr marT="45734" marB="45734"/>
                </a:tc>
                <a:tc>
                  <a:txBody>
                    <a:bodyPr/>
                    <a:lstStyle/>
                    <a:p>
                      <a:r>
                        <a:rPr lang="en-US" sz="1800" dirty="0"/>
                        <a:t>Proven</a:t>
                      </a:r>
                      <a:r>
                        <a:rPr lang="en-US" sz="1800" baseline="0" dirty="0"/>
                        <a:t> Reserves (EJ)</a:t>
                      </a:r>
                      <a:endParaRPr lang="en-US" sz="1800" dirty="0"/>
                    </a:p>
                  </a:txBody>
                  <a:tcPr marT="45734" marB="45734"/>
                </a:tc>
                <a:extLst>
                  <a:ext uri="{0D108BD9-81ED-4DB2-BD59-A6C34878D82A}">
                    <a16:rowId xmlns:a16="http://schemas.microsoft.com/office/drawing/2014/main" val="10000"/>
                  </a:ext>
                </a:extLst>
              </a:tr>
              <a:tr h="370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Coal</a:t>
                      </a:r>
                      <a:r>
                        <a:rPr lang="en-US" sz="1800" baseline="30000" dirty="0"/>
                        <a:t>1</a:t>
                      </a:r>
                      <a:endParaRPr lang="en-US" sz="1800" dirty="0"/>
                    </a:p>
                  </a:txBody>
                  <a:tcPr marT="45734" marB="45734"/>
                </a:tc>
                <a:tc>
                  <a:txBody>
                    <a:bodyPr/>
                    <a:lstStyle/>
                    <a:p>
                      <a:r>
                        <a:rPr lang="en-US" sz="1800" dirty="0"/>
                        <a:t>31,340</a:t>
                      </a:r>
                    </a:p>
                  </a:txBody>
                  <a:tcPr marT="45734" marB="45734"/>
                </a:tc>
                <a:extLst>
                  <a:ext uri="{0D108BD9-81ED-4DB2-BD59-A6C34878D82A}">
                    <a16:rowId xmlns:a16="http://schemas.microsoft.com/office/drawing/2014/main" val="10001"/>
                  </a:ext>
                </a:extLst>
              </a:tr>
              <a:tr h="370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Oil</a:t>
                      </a:r>
                      <a:r>
                        <a:rPr lang="en-US" sz="1800" baseline="30000" dirty="0"/>
                        <a:t>1</a:t>
                      </a:r>
                      <a:endParaRPr lang="en-US"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10,057</a:t>
                      </a:r>
                    </a:p>
                  </a:txBody>
                  <a:tcPr marT="45734" marB="45734"/>
                </a:tc>
                <a:extLst>
                  <a:ext uri="{0D108BD9-81ED-4DB2-BD59-A6C34878D82A}">
                    <a16:rowId xmlns:a16="http://schemas.microsoft.com/office/drawing/2014/main" val="10002"/>
                  </a:ext>
                </a:extLst>
              </a:tr>
              <a:tr h="370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Natural Gas</a:t>
                      </a:r>
                      <a:r>
                        <a:rPr lang="en-US" sz="1800" baseline="30000" dirty="0"/>
                        <a:t>1</a:t>
                      </a:r>
                      <a:endParaRPr lang="en-US"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7,442</a:t>
                      </a:r>
                    </a:p>
                  </a:txBody>
                  <a:tcPr marT="45734" marB="45734"/>
                </a:tc>
                <a:extLst>
                  <a:ext uri="{0D108BD9-81ED-4DB2-BD59-A6C34878D82A}">
                    <a16:rowId xmlns:a16="http://schemas.microsoft.com/office/drawing/2014/main" val="10003"/>
                  </a:ext>
                </a:extLst>
              </a:tr>
              <a:tr h="640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Uranium</a:t>
                      </a:r>
                      <a:r>
                        <a:rPr lang="en-US" sz="1800" baseline="30000" dirty="0"/>
                        <a:t>2</a:t>
                      </a:r>
                      <a:endParaRPr lang="en-US" sz="1800" dirty="0"/>
                    </a:p>
                  </a:txBody>
                  <a:tcPr marT="45734" marB="45734"/>
                </a:tc>
                <a:tc>
                  <a:txBody>
                    <a:bodyPr/>
                    <a:lstStyle/>
                    <a:p>
                      <a:r>
                        <a:rPr lang="en-US" sz="1800" dirty="0"/>
                        <a:t>2,000   (once</a:t>
                      </a:r>
                      <a:r>
                        <a:rPr lang="en-US" sz="1800" baseline="0" dirty="0"/>
                        <a:t> through reactors, &lt; 1% efficient)</a:t>
                      </a:r>
                    </a:p>
                    <a:p>
                      <a:r>
                        <a:rPr lang="en-US" sz="1800" baseline="0" dirty="0"/>
                        <a:t>10,000 – 190,000 (reprocessing &amp; breeding reactors, 5% to 95% efficient)</a:t>
                      </a:r>
                      <a:endParaRPr lang="en-US" sz="1800" dirty="0"/>
                    </a:p>
                  </a:txBody>
                  <a:tcPr marT="45734" marB="45734"/>
                </a:tc>
                <a:extLst>
                  <a:ext uri="{0D108BD9-81ED-4DB2-BD59-A6C34878D82A}">
                    <a16:rowId xmlns:a16="http://schemas.microsoft.com/office/drawing/2014/main" val="10004"/>
                  </a:ext>
                </a:extLst>
              </a:tr>
            </a:tbl>
          </a:graphicData>
        </a:graphic>
      </p:graphicFrame>
      <p:sp>
        <p:nvSpPr>
          <p:cNvPr id="5144" name="Rectangle 2"/>
          <p:cNvSpPr>
            <a:spLocks noChangeArrowheads="1"/>
          </p:cNvSpPr>
          <p:nvPr/>
        </p:nvSpPr>
        <p:spPr bwMode="auto">
          <a:xfrm>
            <a:off x="290512" y="6181725"/>
            <a:ext cx="801680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1200" dirty="0"/>
              <a:t>1 - Statistical Review of World Energy 2020, BP</a:t>
            </a:r>
          </a:p>
          <a:p>
            <a:r>
              <a:rPr lang="en-US" sz="1200" dirty="0"/>
              <a:t>2 - </a:t>
            </a:r>
            <a:r>
              <a:rPr lang="en-US" sz="1200" dirty="0">
                <a:hlinkClick r:id="rId3"/>
              </a:rPr>
              <a:t>http://en.wikipedia.org/wiki/World_energy_resources</a:t>
            </a:r>
            <a:r>
              <a:rPr lang="en-US" sz="1200" dirty="0"/>
              <a:t>; </a:t>
            </a:r>
            <a:r>
              <a:rPr lang="en-US" sz="1200" dirty="0">
                <a:hlinkClick r:id="rId4"/>
              </a:rPr>
              <a:t>https://en.wikipedia.org/wiki/Breeder_reactor</a:t>
            </a:r>
            <a:endParaRPr lang="en-US" sz="1200" dirty="0"/>
          </a:p>
        </p:txBody>
      </p:sp>
      <p:sp>
        <p:nvSpPr>
          <p:cNvPr id="5145" name="Rectangle 7"/>
          <p:cNvSpPr>
            <a:spLocks noChangeArrowheads="1"/>
          </p:cNvSpPr>
          <p:nvPr/>
        </p:nvSpPr>
        <p:spPr bwMode="auto">
          <a:xfrm>
            <a:off x="882650" y="4148138"/>
            <a:ext cx="75549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tabLst>
                <a:tab pos="801688" algn="l"/>
                <a:tab pos="1027113" algn="l"/>
              </a:tabLst>
            </a:pPr>
            <a:r>
              <a:rPr lang="en-US" dirty="0"/>
              <a:t>Proven = 	90% probability of being recoverable under existing </a:t>
            </a:r>
          </a:p>
          <a:p>
            <a:pPr>
              <a:tabLst>
                <a:tab pos="801688" algn="l"/>
                <a:tab pos="1027113" algn="l"/>
              </a:tabLst>
            </a:pPr>
            <a:r>
              <a:rPr lang="en-US" dirty="0"/>
              <a:t>		economic and political conditions with existing technology</a:t>
            </a:r>
          </a:p>
        </p:txBody>
      </p:sp>
    </p:spTree>
  </p:cSld>
  <p:clrMapOvr>
    <a:masterClrMapping/>
  </p:clrMapOvr>
  <p:transition>
    <p:pull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208C8355-ADC6-F54A-B904-6BF127E40E2D}" type="slidenum">
              <a:rPr lang="en-US" smtClean="0">
                <a:latin typeface="Garamond" charset="0"/>
              </a:rPr>
              <a:pPr eaLnBrk="1" hangingPunct="1"/>
              <a:t>30</a:t>
            </a:fld>
            <a:endParaRPr lang="en-US" dirty="0">
              <a:latin typeface="Garamond" charset="0"/>
            </a:endParaRPr>
          </a:p>
        </p:txBody>
      </p:sp>
      <p:sp>
        <p:nvSpPr>
          <p:cNvPr id="32771" name="Rectangle 2"/>
          <p:cNvSpPr>
            <a:spLocks noGrp="1" noChangeArrowheads="1"/>
          </p:cNvSpPr>
          <p:nvPr>
            <p:ph type="title"/>
          </p:nvPr>
        </p:nvSpPr>
        <p:spPr/>
        <p:txBody>
          <a:bodyPr/>
          <a:lstStyle/>
          <a:p>
            <a:pPr eaLnBrk="1" hangingPunct="1"/>
            <a:r>
              <a:rPr lang="en-US">
                <a:latin typeface="Garamond" charset="0"/>
              </a:rPr>
              <a:t>Improve Energy Efficiency</a:t>
            </a:r>
          </a:p>
        </p:txBody>
      </p:sp>
      <p:sp>
        <p:nvSpPr>
          <p:cNvPr id="32772" name="Rectangle 3"/>
          <p:cNvSpPr>
            <a:spLocks noGrp="1" noChangeArrowheads="1"/>
          </p:cNvSpPr>
          <p:nvPr>
            <p:ph type="body" idx="1"/>
          </p:nvPr>
        </p:nvSpPr>
        <p:spPr>
          <a:xfrm>
            <a:off x="381000" y="1066800"/>
            <a:ext cx="8229600" cy="4530725"/>
          </a:xfrm>
        </p:spPr>
        <p:txBody>
          <a:bodyPr/>
          <a:lstStyle/>
          <a:p>
            <a:pPr eaLnBrk="1" hangingPunct="1"/>
            <a:r>
              <a:rPr lang="en-US">
                <a:latin typeface="Arial" charset="0"/>
              </a:rPr>
              <a:t>Demand Side</a:t>
            </a:r>
          </a:p>
          <a:p>
            <a:pPr lvl="1" eaLnBrk="1" hangingPunct="1"/>
            <a:r>
              <a:rPr lang="en-US">
                <a:latin typeface="Arial" charset="0"/>
              </a:rPr>
              <a:t>Building Sector</a:t>
            </a:r>
          </a:p>
          <a:p>
            <a:pPr lvl="1" eaLnBrk="1" hangingPunct="1"/>
            <a:r>
              <a:rPr lang="en-US">
                <a:latin typeface="Arial" charset="0"/>
              </a:rPr>
              <a:t>Transportation Sector</a:t>
            </a:r>
          </a:p>
          <a:p>
            <a:pPr lvl="1" eaLnBrk="1" hangingPunct="1"/>
            <a:r>
              <a:rPr lang="en-US">
                <a:latin typeface="Arial" charset="0"/>
              </a:rPr>
              <a:t>Industrial Sector</a:t>
            </a:r>
          </a:p>
          <a:p>
            <a:pPr lvl="1" eaLnBrk="1" hangingPunct="1">
              <a:buFont typeface="Wingdings" charset="0"/>
              <a:buNone/>
            </a:pPr>
            <a:endParaRPr lang="en-US">
              <a:latin typeface="Arial" charset="0"/>
            </a:endParaRPr>
          </a:p>
          <a:p>
            <a:pPr eaLnBrk="1" hangingPunct="1"/>
            <a:r>
              <a:rPr lang="en-US">
                <a:latin typeface="Arial" charset="0"/>
              </a:rPr>
              <a:t>Supply Side</a:t>
            </a:r>
          </a:p>
          <a:p>
            <a:pPr lvl="1" eaLnBrk="1" hangingPunct="1"/>
            <a:r>
              <a:rPr lang="en-US">
                <a:latin typeface="Arial" charset="0"/>
              </a:rPr>
              <a:t>Power Generation Sector</a:t>
            </a:r>
          </a:p>
        </p:txBody>
      </p:sp>
    </p:spTree>
  </p:cSld>
  <p:clrMapOvr>
    <a:masterClrMapping/>
  </p:clrMapOvr>
  <p:transition>
    <p:pull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A132655B-E290-F248-99DF-157C513F2E43}" type="slidenum">
              <a:rPr lang="en-US" smtClean="0">
                <a:latin typeface="Garamond" charset="0"/>
              </a:rPr>
              <a:pPr eaLnBrk="1" hangingPunct="1"/>
              <a:t>31</a:t>
            </a:fld>
            <a:endParaRPr lang="en-US" dirty="0">
              <a:latin typeface="Garamond" charset="0"/>
            </a:endParaRPr>
          </a:p>
        </p:txBody>
      </p:sp>
      <p:sp>
        <p:nvSpPr>
          <p:cNvPr id="33795" name="Rectangle 2"/>
          <p:cNvSpPr>
            <a:spLocks noGrp="1" noChangeArrowheads="1"/>
          </p:cNvSpPr>
          <p:nvPr>
            <p:ph type="title"/>
          </p:nvPr>
        </p:nvSpPr>
        <p:spPr/>
        <p:txBody>
          <a:bodyPr/>
          <a:lstStyle/>
          <a:p>
            <a:pPr eaLnBrk="1" hangingPunct="1"/>
            <a:r>
              <a:rPr lang="en-US">
                <a:latin typeface="Garamond" charset="0"/>
              </a:rPr>
              <a:t>Carbon Capture &amp; Storage</a:t>
            </a:r>
          </a:p>
        </p:txBody>
      </p:sp>
      <p:sp>
        <p:nvSpPr>
          <p:cNvPr id="33796" name="Rectangle 3"/>
          <p:cNvSpPr>
            <a:spLocks noGrp="1" noChangeArrowheads="1"/>
          </p:cNvSpPr>
          <p:nvPr>
            <p:ph type="body" idx="1"/>
          </p:nvPr>
        </p:nvSpPr>
        <p:spPr>
          <a:xfrm>
            <a:off x="381000" y="1143000"/>
            <a:ext cx="8229600" cy="4530725"/>
          </a:xfrm>
        </p:spPr>
        <p:txBody>
          <a:bodyPr/>
          <a:lstStyle/>
          <a:p>
            <a:pPr eaLnBrk="1" hangingPunct="1">
              <a:lnSpc>
                <a:spcPct val="90000"/>
              </a:lnSpc>
            </a:pPr>
            <a:r>
              <a:rPr lang="en-US">
                <a:latin typeface="Arial" charset="0"/>
              </a:rPr>
              <a:t>Capture and store emissions of carbon dioxide </a:t>
            </a:r>
          </a:p>
          <a:p>
            <a:pPr lvl="1" eaLnBrk="1" hangingPunct="1">
              <a:lnSpc>
                <a:spcPct val="90000"/>
              </a:lnSpc>
            </a:pPr>
            <a:r>
              <a:rPr lang="en-US">
                <a:latin typeface="Arial" charset="0"/>
              </a:rPr>
              <a:t>Removed from the exhaust gases or prior to combustion</a:t>
            </a:r>
          </a:p>
          <a:p>
            <a:pPr lvl="1" eaLnBrk="1" hangingPunct="1">
              <a:lnSpc>
                <a:spcPct val="90000"/>
              </a:lnSpc>
            </a:pPr>
            <a:r>
              <a:rPr lang="en-US">
                <a:latin typeface="Arial" charset="0"/>
              </a:rPr>
              <a:t>Stored so as not to enter the atmosphere</a:t>
            </a:r>
          </a:p>
          <a:p>
            <a:pPr lvl="2" eaLnBrk="1" hangingPunct="1">
              <a:lnSpc>
                <a:spcPct val="90000"/>
              </a:lnSpc>
            </a:pPr>
            <a:r>
              <a:rPr lang="en-US">
                <a:latin typeface="Arial" charset="0"/>
              </a:rPr>
              <a:t>thus reducing global warming.</a:t>
            </a:r>
          </a:p>
          <a:p>
            <a:pPr eaLnBrk="1" hangingPunct="1">
              <a:lnSpc>
                <a:spcPct val="90000"/>
              </a:lnSpc>
            </a:pPr>
            <a:r>
              <a:rPr lang="en-US">
                <a:latin typeface="Arial" charset="0"/>
              </a:rPr>
              <a:t>Carbon storage is not yet cost-effective</a:t>
            </a:r>
          </a:p>
          <a:p>
            <a:pPr eaLnBrk="1" hangingPunct="1">
              <a:lnSpc>
                <a:spcPct val="90000"/>
              </a:lnSpc>
            </a:pPr>
            <a:r>
              <a:rPr lang="en-US">
                <a:latin typeface="Arial" charset="0"/>
              </a:rPr>
              <a:t>Required technologies are already proven </a:t>
            </a:r>
          </a:p>
          <a:p>
            <a:pPr eaLnBrk="1" hangingPunct="1">
              <a:lnSpc>
                <a:spcPct val="90000"/>
              </a:lnSpc>
            </a:pPr>
            <a:r>
              <a:rPr lang="en-US">
                <a:latin typeface="Arial" charset="0"/>
              </a:rPr>
              <a:t>Similar technologies used commercially in food and chemicals industry</a:t>
            </a:r>
          </a:p>
        </p:txBody>
      </p:sp>
      <p:sp>
        <p:nvSpPr>
          <p:cNvPr id="33797" name="Rectangle 4"/>
          <p:cNvSpPr>
            <a:spLocks noChangeArrowheads="1"/>
          </p:cNvSpPr>
          <p:nvPr/>
        </p:nvSpPr>
        <p:spPr bwMode="auto">
          <a:xfrm>
            <a:off x="377825" y="6232525"/>
            <a:ext cx="269398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dirty="0"/>
              <a:t>http://www.worldcoal.org</a:t>
            </a:r>
          </a:p>
        </p:txBody>
      </p:sp>
    </p:spTree>
  </p:cSld>
  <p:clrMapOvr>
    <a:masterClrMapping/>
  </p:clrMapOvr>
  <p:transition>
    <p:pull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A132655B-E290-F248-99DF-157C513F2E43}" type="slidenum">
              <a:rPr lang="en-US" smtClean="0">
                <a:latin typeface="Garamond" charset="0"/>
              </a:rPr>
              <a:pPr eaLnBrk="1" hangingPunct="1"/>
              <a:t>32</a:t>
            </a:fld>
            <a:endParaRPr lang="en-US" dirty="0">
              <a:latin typeface="Garamond" charset="0"/>
            </a:endParaRPr>
          </a:p>
        </p:txBody>
      </p:sp>
      <p:sp>
        <p:nvSpPr>
          <p:cNvPr id="33795" name="Rectangle 2"/>
          <p:cNvSpPr>
            <a:spLocks noGrp="1" noChangeArrowheads="1"/>
          </p:cNvSpPr>
          <p:nvPr>
            <p:ph type="title"/>
          </p:nvPr>
        </p:nvSpPr>
        <p:spPr/>
        <p:txBody>
          <a:bodyPr/>
          <a:lstStyle/>
          <a:p>
            <a:pPr eaLnBrk="1" hangingPunct="1"/>
            <a:r>
              <a:rPr lang="en-US">
                <a:latin typeface="Garamond" charset="0"/>
              </a:rPr>
              <a:t>Carbon Capture &amp; Storage</a:t>
            </a:r>
          </a:p>
        </p:txBody>
      </p:sp>
      <p:sp>
        <p:nvSpPr>
          <p:cNvPr id="33797" name="Rectangle 4"/>
          <p:cNvSpPr>
            <a:spLocks noChangeArrowheads="1"/>
          </p:cNvSpPr>
          <p:nvPr/>
        </p:nvSpPr>
        <p:spPr bwMode="auto">
          <a:xfrm>
            <a:off x="377824" y="6232525"/>
            <a:ext cx="83089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1400" dirty="0"/>
              <a:t>https://www.netl.doe.gov/File%20Library/Research/Coal/carbon-storage/Program-Plan-Carbon-Storage.pdf#page=39</a:t>
            </a:r>
          </a:p>
        </p:txBody>
      </p:sp>
      <p:pic>
        <p:nvPicPr>
          <p:cNvPr id="6" name="Content Placeholder 5">
            <a:extLst>
              <a:ext uri="{FF2B5EF4-FFF2-40B4-BE49-F238E27FC236}">
                <a16:creationId xmlns:a16="http://schemas.microsoft.com/office/drawing/2014/main" id="{DF9F439E-A814-4212-85A0-51AD1C213A9C}"/>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18326" y="972812"/>
            <a:ext cx="7107348" cy="5137842"/>
          </a:xfrm>
        </p:spPr>
      </p:pic>
    </p:spTree>
    <p:extLst>
      <p:ext uri="{BB962C8B-B14F-4D97-AF65-F5344CB8AC3E}">
        <p14:creationId xmlns:p14="http://schemas.microsoft.com/office/powerpoint/2010/main" val="770677169"/>
      </p:ext>
    </p:extLst>
  </p:cSld>
  <p:clrMapOvr>
    <a:masterClrMapping/>
  </p:clrMapOvr>
  <p:transition>
    <p:pull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472CBF52-07CB-8F44-80E2-7AE12F9CBA66}" type="slidenum">
              <a:rPr lang="en-US" smtClean="0">
                <a:latin typeface="Garamond" charset="0"/>
              </a:rPr>
              <a:pPr eaLnBrk="1" hangingPunct="1"/>
              <a:t>33</a:t>
            </a:fld>
            <a:endParaRPr lang="en-US" dirty="0">
              <a:latin typeface="Garamond" charset="0"/>
            </a:endParaRPr>
          </a:p>
        </p:txBody>
      </p:sp>
      <p:sp>
        <p:nvSpPr>
          <p:cNvPr id="34819" name="Rectangle 2"/>
          <p:cNvSpPr>
            <a:spLocks noGrp="1" noChangeArrowheads="1"/>
          </p:cNvSpPr>
          <p:nvPr>
            <p:ph type="title"/>
          </p:nvPr>
        </p:nvSpPr>
        <p:spPr/>
        <p:txBody>
          <a:bodyPr/>
          <a:lstStyle/>
          <a:p>
            <a:pPr eaLnBrk="1" hangingPunct="1"/>
            <a:r>
              <a:rPr lang="en-US">
                <a:latin typeface="Garamond" charset="0"/>
              </a:rPr>
              <a:t>Carbon Capture &amp; Storage Steps</a:t>
            </a:r>
          </a:p>
        </p:txBody>
      </p:sp>
      <p:pic>
        <p:nvPicPr>
          <p:cNvPr id="34820"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0425" y="1123950"/>
            <a:ext cx="7531100" cy="481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AEB41869-9863-204F-BC0F-1A78CF0A4CD1}" type="slidenum">
              <a:rPr lang="en-US" smtClean="0">
                <a:latin typeface="Garamond" charset="0"/>
              </a:rPr>
              <a:pPr eaLnBrk="1" hangingPunct="1"/>
              <a:t>34</a:t>
            </a:fld>
            <a:endParaRPr lang="en-US" dirty="0">
              <a:latin typeface="Garamond" charset="0"/>
            </a:endParaRPr>
          </a:p>
        </p:txBody>
      </p:sp>
      <p:sp>
        <p:nvSpPr>
          <p:cNvPr id="35843" name="Title 1"/>
          <p:cNvSpPr>
            <a:spLocks noGrp="1"/>
          </p:cNvSpPr>
          <p:nvPr>
            <p:ph type="title"/>
          </p:nvPr>
        </p:nvSpPr>
        <p:spPr/>
        <p:txBody>
          <a:bodyPr/>
          <a:lstStyle/>
          <a:p>
            <a:pPr eaLnBrk="1" hangingPunct="1"/>
            <a:r>
              <a:rPr lang="en-US">
                <a:latin typeface="Garamond" charset="0"/>
              </a:rPr>
              <a:t>Capture: Post Combustion Capture</a:t>
            </a:r>
          </a:p>
        </p:txBody>
      </p:sp>
      <p:sp>
        <p:nvSpPr>
          <p:cNvPr id="35844" name="Content Placeholder 2"/>
          <p:cNvSpPr>
            <a:spLocks noGrp="1"/>
          </p:cNvSpPr>
          <p:nvPr>
            <p:ph idx="1"/>
          </p:nvPr>
        </p:nvSpPr>
        <p:spPr>
          <a:xfrm>
            <a:off x="457200" y="1163638"/>
            <a:ext cx="8229600" cy="4530725"/>
          </a:xfrm>
        </p:spPr>
        <p:txBody>
          <a:bodyPr/>
          <a:lstStyle/>
          <a:p>
            <a:pPr eaLnBrk="1" hangingPunct="1"/>
            <a:r>
              <a:rPr lang="en-US" sz="2400" dirty="0">
                <a:latin typeface="Arial" charset="0"/>
              </a:rPr>
              <a:t>Post-combustion refers to capturing CO2 from a flue gas after a fuel has been combusted in air</a:t>
            </a:r>
          </a:p>
        </p:txBody>
      </p:sp>
      <p:pic>
        <p:nvPicPr>
          <p:cNvPr id="3584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0538" y="2055813"/>
            <a:ext cx="6159500" cy="3840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7"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54013" y="6281738"/>
            <a:ext cx="6210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CE7DEA74-2CC0-A249-B9A5-9F4F781356F3}" type="slidenum">
              <a:rPr lang="en-US" smtClean="0">
                <a:latin typeface="Garamond" charset="0"/>
              </a:rPr>
              <a:pPr eaLnBrk="1" hangingPunct="1"/>
              <a:t>35</a:t>
            </a:fld>
            <a:endParaRPr lang="en-US" dirty="0">
              <a:latin typeface="Garamond" charset="0"/>
            </a:endParaRPr>
          </a:p>
        </p:txBody>
      </p:sp>
      <p:sp>
        <p:nvSpPr>
          <p:cNvPr id="36867" name="Rectangle 2"/>
          <p:cNvSpPr>
            <a:spLocks noGrp="1" noChangeArrowheads="1"/>
          </p:cNvSpPr>
          <p:nvPr>
            <p:ph type="title"/>
          </p:nvPr>
        </p:nvSpPr>
        <p:spPr/>
        <p:txBody>
          <a:bodyPr/>
          <a:lstStyle/>
          <a:p>
            <a:pPr eaLnBrk="1" hangingPunct="1"/>
            <a:r>
              <a:rPr lang="en-US">
                <a:latin typeface="Garamond" charset="0"/>
              </a:rPr>
              <a:t>Separation Approaches</a:t>
            </a:r>
          </a:p>
        </p:txBody>
      </p:sp>
      <p:sp>
        <p:nvSpPr>
          <p:cNvPr id="36868" name="Rectangle 3"/>
          <p:cNvSpPr>
            <a:spLocks noGrp="1" noChangeArrowheads="1"/>
          </p:cNvSpPr>
          <p:nvPr>
            <p:ph type="body" idx="1"/>
          </p:nvPr>
        </p:nvSpPr>
        <p:spPr/>
        <p:txBody>
          <a:bodyPr/>
          <a:lstStyle/>
          <a:p>
            <a:pPr eaLnBrk="1" hangingPunct="1"/>
            <a:r>
              <a:rPr lang="en-US" dirty="0">
                <a:latin typeface="Arial" charset="0"/>
              </a:rPr>
              <a:t>Absorption (chemical and physical) </a:t>
            </a:r>
          </a:p>
          <a:p>
            <a:pPr eaLnBrk="1" hangingPunct="1"/>
            <a:r>
              <a:rPr lang="en-US" dirty="0">
                <a:latin typeface="Arial" charset="0"/>
              </a:rPr>
              <a:t>Adsorption (physical and chemical) </a:t>
            </a:r>
          </a:p>
          <a:p>
            <a:pPr eaLnBrk="1" hangingPunct="1"/>
            <a:r>
              <a:rPr lang="en-US" dirty="0">
                <a:latin typeface="Arial" charset="0"/>
              </a:rPr>
              <a:t>Low-temperature distillation </a:t>
            </a:r>
          </a:p>
          <a:p>
            <a:pPr eaLnBrk="1" hangingPunct="1"/>
            <a:r>
              <a:rPr lang="en-US" dirty="0">
                <a:latin typeface="Arial" charset="0"/>
              </a:rPr>
              <a:t>Gas separation membranes </a:t>
            </a:r>
          </a:p>
          <a:p>
            <a:pPr eaLnBrk="1" hangingPunct="1"/>
            <a:r>
              <a:rPr lang="en-US" dirty="0">
                <a:latin typeface="Arial" charset="0"/>
              </a:rPr>
              <a:t>Mineralization and bio-mineralization </a:t>
            </a:r>
          </a:p>
        </p:txBody>
      </p:sp>
      <p:sp>
        <p:nvSpPr>
          <p:cNvPr id="36869" name="Rectangle 4"/>
          <p:cNvSpPr>
            <a:spLocks noChangeArrowheads="1"/>
          </p:cNvSpPr>
          <p:nvPr/>
        </p:nvSpPr>
        <p:spPr bwMode="auto">
          <a:xfrm>
            <a:off x="428625" y="6311900"/>
            <a:ext cx="47291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dirty="0"/>
              <a:t>http://www.fossil.energy.gov/programs/sequestration</a:t>
            </a:r>
          </a:p>
        </p:txBody>
      </p:sp>
    </p:spTree>
  </p:cSld>
  <p:clrMapOvr>
    <a:masterClrMapping/>
  </p:clrMapOvr>
  <p:transition>
    <p:pull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A601670F-8DF4-A442-8F4E-E97A34549339}" type="slidenum">
              <a:rPr lang="en-US" smtClean="0">
                <a:latin typeface="Garamond" charset="0"/>
              </a:rPr>
              <a:pPr eaLnBrk="1" hangingPunct="1"/>
              <a:t>36</a:t>
            </a:fld>
            <a:endParaRPr lang="en-US" dirty="0">
              <a:latin typeface="Garamond" charset="0"/>
            </a:endParaRPr>
          </a:p>
        </p:txBody>
      </p:sp>
      <p:sp>
        <p:nvSpPr>
          <p:cNvPr id="37891" name="Rectangle 2"/>
          <p:cNvSpPr>
            <a:spLocks noGrp="1" noChangeArrowheads="1"/>
          </p:cNvSpPr>
          <p:nvPr>
            <p:ph type="title"/>
          </p:nvPr>
        </p:nvSpPr>
        <p:spPr/>
        <p:txBody>
          <a:bodyPr/>
          <a:lstStyle/>
          <a:p>
            <a:pPr eaLnBrk="1" hangingPunct="1"/>
            <a:r>
              <a:rPr lang="en-US">
                <a:latin typeface="Garamond" charset="0"/>
              </a:rPr>
              <a:t>Capture: Amine (Current Approach)</a:t>
            </a:r>
          </a:p>
        </p:txBody>
      </p:sp>
      <p:pic>
        <p:nvPicPr>
          <p:cNvPr id="37892"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1163" y="1066800"/>
            <a:ext cx="3370262" cy="4941888"/>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8" name="Rectangle 3"/>
          <p:cNvSpPr txBox="1">
            <a:spLocks noChangeArrowheads="1"/>
          </p:cNvSpPr>
          <p:nvPr/>
        </p:nvSpPr>
        <p:spPr bwMode="auto">
          <a:xfrm>
            <a:off x="176213" y="971550"/>
            <a:ext cx="5256212" cy="4703763"/>
          </a:xfrm>
          <a:prstGeom prst="rect">
            <a:avLst/>
          </a:prstGeom>
          <a:noFill/>
          <a:ln w="9525">
            <a:noFill/>
            <a:miter lim="800000"/>
            <a:headEnd/>
            <a:tailEnd/>
          </a:ln>
          <a:effectLst/>
        </p:spPr>
        <p:txBody>
          <a:bodyPr/>
          <a:lstStyle>
            <a:lvl1pPr marL="342900" indent="-342900" eaLnBrk="0" hangingPunct="0">
              <a:defRPr>
                <a:solidFill>
                  <a:schemeClr val="tx1"/>
                </a:solidFill>
                <a:latin typeface="Arial" charset="0"/>
                <a:ea typeface="ＭＳ Ｐゴシック" charset="0"/>
              </a:defRPr>
            </a:lvl1pPr>
            <a:lvl2pPr marL="669925" indent="-325438"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ct val="20000"/>
              </a:spcBef>
              <a:buClr>
                <a:schemeClr val="accent1"/>
              </a:buClr>
              <a:buSzPct val="65000"/>
              <a:buFont typeface="Wingdings" charset="0"/>
              <a:buChar char="n"/>
            </a:pPr>
            <a:r>
              <a:rPr lang="en-US" sz="2400"/>
              <a:t>Both conventional and modern types of coal-fired power plants can be adapted for CCS</a:t>
            </a:r>
          </a:p>
          <a:p>
            <a:pPr eaLnBrk="1" hangingPunct="1">
              <a:lnSpc>
                <a:spcPct val="80000"/>
              </a:lnSpc>
              <a:spcBef>
                <a:spcPct val="20000"/>
              </a:spcBef>
              <a:buClr>
                <a:schemeClr val="accent1"/>
              </a:buClr>
              <a:buSzPct val="65000"/>
              <a:buFont typeface="Wingdings" charset="0"/>
              <a:buChar char="n"/>
            </a:pPr>
            <a:endParaRPr lang="en-US" sz="2400"/>
          </a:p>
          <a:p>
            <a:pPr eaLnBrk="1" hangingPunct="1">
              <a:lnSpc>
                <a:spcPct val="80000"/>
              </a:lnSpc>
              <a:spcBef>
                <a:spcPct val="20000"/>
              </a:spcBef>
              <a:buClr>
                <a:schemeClr val="accent1"/>
              </a:buClr>
              <a:buSzPct val="65000"/>
              <a:buFont typeface="Wingdings" charset="0"/>
              <a:buChar char="n"/>
            </a:pPr>
            <a:r>
              <a:rPr lang="en-US" sz="2400"/>
              <a:t>Conventional coal-fired power plant:</a:t>
            </a:r>
          </a:p>
          <a:p>
            <a:pPr lvl="1" eaLnBrk="1" hangingPunct="1">
              <a:lnSpc>
                <a:spcPct val="80000"/>
              </a:lnSpc>
              <a:spcBef>
                <a:spcPct val="20000"/>
              </a:spcBef>
              <a:buClr>
                <a:schemeClr val="accent2"/>
              </a:buClr>
              <a:buSzPct val="60000"/>
              <a:buFont typeface="Wingdings" charset="0"/>
              <a:buChar char="q"/>
            </a:pPr>
            <a:r>
              <a:rPr lang="en-US" sz="2200">
                <a:cs typeface="ＭＳ Ｐゴシック" charset="0"/>
              </a:rPr>
              <a:t>Burn coal in air (much like the old days)</a:t>
            </a:r>
          </a:p>
          <a:p>
            <a:pPr lvl="1" eaLnBrk="1" hangingPunct="1">
              <a:lnSpc>
                <a:spcPct val="80000"/>
              </a:lnSpc>
              <a:spcBef>
                <a:spcPct val="20000"/>
              </a:spcBef>
              <a:buClr>
                <a:schemeClr val="accent2"/>
              </a:buClr>
              <a:buSzPct val="60000"/>
              <a:buFont typeface="Wingdings" charset="0"/>
              <a:buChar char="q"/>
            </a:pPr>
            <a:r>
              <a:rPr lang="en-US" sz="2200">
                <a:cs typeface="ＭＳ Ｐゴシック" charset="0"/>
              </a:rPr>
              <a:t>Exhaust gas is ~15 % CO</a:t>
            </a:r>
            <a:r>
              <a:rPr lang="en-US" sz="2200" baseline="-25000">
                <a:cs typeface="ＭＳ Ｐゴシック" charset="0"/>
              </a:rPr>
              <a:t>2</a:t>
            </a:r>
            <a:r>
              <a:rPr lang="en-US" sz="2200">
                <a:cs typeface="ＭＳ Ｐゴシック" charset="0"/>
              </a:rPr>
              <a:t> (rest is mostly nitrogen and water vapor)</a:t>
            </a:r>
          </a:p>
          <a:p>
            <a:pPr lvl="1" eaLnBrk="1" hangingPunct="1">
              <a:lnSpc>
                <a:spcPct val="80000"/>
              </a:lnSpc>
              <a:spcBef>
                <a:spcPct val="20000"/>
              </a:spcBef>
              <a:buClr>
                <a:schemeClr val="accent2"/>
              </a:buClr>
              <a:buSzPct val="60000"/>
              <a:buFont typeface="Wingdings" charset="0"/>
              <a:buChar char="q"/>
            </a:pPr>
            <a:r>
              <a:rPr lang="en-US" sz="2200">
                <a:cs typeface="ＭＳ Ｐゴシック" charset="0"/>
              </a:rPr>
              <a:t>Exhaust gas flows over chemicals that selectively absorb CO</a:t>
            </a:r>
            <a:r>
              <a:rPr lang="en-US" sz="2200" baseline="-25000">
                <a:cs typeface="ＭＳ Ｐゴシック" charset="0"/>
              </a:rPr>
              <a:t>2 </a:t>
            </a:r>
            <a:r>
              <a:rPr lang="en-US" sz="2200">
                <a:cs typeface="ＭＳ Ｐゴシック" charset="0"/>
              </a:rPr>
              <a:t>(</a:t>
            </a:r>
            <a:r>
              <a:rPr lang="ja-JP" altLang="en-US" sz="2200">
                <a:cs typeface="ＭＳ Ｐゴシック" charset="0"/>
              </a:rPr>
              <a:t>‘</a:t>
            </a:r>
            <a:r>
              <a:rPr lang="en-US" sz="2200">
                <a:cs typeface="ＭＳ Ｐゴシック" charset="0"/>
              </a:rPr>
              <a:t>amines</a:t>
            </a:r>
            <a:r>
              <a:rPr lang="ja-JP" altLang="en-US" sz="2200">
                <a:cs typeface="ＭＳ Ｐゴシック" charset="0"/>
              </a:rPr>
              <a:t>’</a:t>
            </a:r>
            <a:r>
              <a:rPr lang="en-US" sz="2200">
                <a:cs typeface="ＭＳ Ｐゴシック" charset="0"/>
              </a:rPr>
              <a:t>)</a:t>
            </a:r>
          </a:p>
          <a:p>
            <a:pPr lvl="1" eaLnBrk="1" hangingPunct="1">
              <a:lnSpc>
                <a:spcPct val="80000"/>
              </a:lnSpc>
              <a:spcBef>
                <a:spcPct val="20000"/>
              </a:spcBef>
              <a:buClr>
                <a:schemeClr val="accent2"/>
              </a:buClr>
              <a:buSzPct val="60000"/>
              <a:buFont typeface="Wingdings" charset="0"/>
              <a:buChar char="q"/>
            </a:pPr>
            <a:r>
              <a:rPr lang="en-US" sz="2200">
                <a:cs typeface="ＭＳ Ｐゴシック" charset="0"/>
              </a:rPr>
              <a:t>The amines are heated to ~150 </a:t>
            </a:r>
            <a:r>
              <a:rPr lang="en-US" sz="2200">
                <a:cs typeface="Arial" charset="0"/>
              </a:rPr>
              <a:t>ºC to give up the CO</a:t>
            </a:r>
            <a:r>
              <a:rPr lang="en-US" sz="2200" baseline="-25000">
                <a:cs typeface="Arial" charset="0"/>
              </a:rPr>
              <a:t>2</a:t>
            </a:r>
            <a:r>
              <a:rPr lang="en-US" sz="2200">
                <a:cs typeface="Arial" charset="0"/>
              </a:rPr>
              <a:t> and produce a (nearly) pure CO</a:t>
            </a:r>
            <a:r>
              <a:rPr lang="en-US" sz="2200" baseline="-25000">
                <a:cs typeface="Arial" charset="0"/>
              </a:rPr>
              <a:t>2</a:t>
            </a:r>
            <a:r>
              <a:rPr lang="en-US" sz="2200">
                <a:cs typeface="Arial" charset="0"/>
              </a:rPr>
              <a:t> gas that can be sequestered.</a:t>
            </a:r>
          </a:p>
          <a:p>
            <a:pPr lvl="1" eaLnBrk="1" hangingPunct="1">
              <a:lnSpc>
                <a:spcPct val="80000"/>
              </a:lnSpc>
              <a:spcBef>
                <a:spcPct val="20000"/>
              </a:spcBef>
              <a:buClr>
                <a:schemeClr val="accent2"/>
              </a:buClr>
              <a:buSzPct val="60000"/>
              <a:buFont typeface="Wingdings" charset="0"/>
              <a:buNone/>
            </a:pPr>
            <a:endParaRPr lang="en-US" sz="2200">
              <a:cs typeface="Arial" charset="0"/>
            </a:endParaRPr>
          </a:p>
          <a:p>
            <a:pPr lvl="1" eaLnBrk="1" hangingPunct="1">
              <a:lnSpc>
                <a:spcPct val="80000"/>
              </a:lnSpc>
              <a:spcBef>
                <a:spcPct val="20000"/>
              </a:spcBef>
              <a:buClr>
                <a:schemeClr val="accent2"/>
              </a:buClr>
              <a:buSzPct val="60000"/>
              <a:buFont typeface="Wingdings" charset="0"/>
              <a:buChar char="q"/>
            </a:pPr>
            <a:endParaRPr lang="en-US" sz="2200">
              <a:cs typeface="ＭＳ Ｐゴシック"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3875" y="1890713"/>
            <a:ext cx="7385050" cy="437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2A95EEAC-2AE0-144D-8A9D-B6D98525F8B3}" type="slidenum">
              <a:rPr lang="en-US" smtClean="0">
                <a:latin typeface="Garamond" charset="0"/>
              </a:rPr>
              <a:pPr eaLnBrk="1" hangingPunct="1"/>
              <a:t>37</a:t>
            </a:fld>
            <a:endParaRPr lang="en-US" dirty="0">
              <a:latin typeface="Garamond" charset="0"/>
            </a:endParaRPr>
          </a:p>
        </p:txBody>
      </p:sp>
      <p:sp>
        <p:nvSpPr>
          <p:cNvPr id="38916" name="Rectangle 2"/>
          <p:cNvSpPr>
            <a:spLocks noGrp="1" noChangeArrowheads="1"/>
          </p:cNvSpPr>
          <p:nvPr>
            <p:ph type="title"/>
          </p:nvPr>
        </p:nvSpPr>
        <p:spPr/>
        <p:txBody>
          <a:bodyPr/>
          <a:lstStyle/>
          <a:p>
            <a:pPr eaLnBrk="1" hangingPunct="1"/>
            <a:r>
              <a:rPr lang="en-US">
                <a:latin typeface="Garamond" charset="0"/>
              </a:rPr>
              <a:t>Capture: Pre-Combustion Capture</a:t>
            </a:r>
          </a:p>
        </p:txBody>
      </p:sp>
      <p:sp>
        <p:nvSpPr>
          <p:cNvPr id="38917" name="Content Placeholder 2"/>
          <p:cNvSpPr>
            <a:spLocks noGrp="1"/>
          </p:cNvSpPr>
          <p:nvPr>
            <p:ph idx="1"/>
          </p:nvPr>
        </p:nvSpPr>
        <p:spPr>
          <a:xfrm>
            <a:off x="457200" y="920750"/>
            <a:ext cx="8229600" cy="1687513"/>
          </a:xfrm>
        </p:spPr>
        <p:txBody>
          <a:bodyPr/>
          <a:lstStyle/>
          <a:p>
            <a:pPr eaLnBrk="1" hangingPunct="1"/>
            <a:r>
              <a:rPr lang="en-US" sz="2100">
                <a:latin typeface="Arial" charset="0"/>
              </a:rPr>
              <a:t>Pre-combustion process where hydrocarbon fuel is gasified and water-gas shifted to form a mixture of hydrogen and CO</a:t>
            </a:r>
            <a:r>
              <a:rPr lang="en-US" sz="2100" baseline="-25000">
                <a:latin typeface="Arial" charset="0"/>
              </a:rPr>
              <a:t>2</a:t>
            </a:r>
            <a:r>
              <a:rPr lang="en-US" sz="2100">
                <a:latin typeface="Arial" charset="0"/>
              </a:rPr>
              <a:t>.  CO</a:t>
            </a:r>
            <a:r>
              <a:rPr lang="en-US" sz="2100" baseline="-25000">
                <a:latin typeface="Arial" charset="0"/>
              </a:rPr>
              <a:t>2</a:t>
            </a:r>
            <a:r>
              <a:rPr lang="en-US" sz="2100">
                <a:latin typeface="Arial" charset="0"/>
              </a:rPr>
              <a:t> is captured from the synthetic gas and the H</a:t>
            </a:r>
            <a:r>
              <a:rPr lang="en-US" sz="2100" baseline="-25000">
                <a:latin typeface="Arial" charset="0"/>
              </a:rPr>
              <a:t>2</a:t>
            </a:r>
            <a:r>
              <a:rPr lang="en-US" sz="2100">
                <a:latin typeface="Arial" charset="0"/>
              </a:rPr>
              <a:t> is combusted. Often called IGCC (Integrated Gasification Combined Cycle)</a:t>
            </a:r>
          </a:p>
        </p:txBody>
      </p:sp>
      <p:pic>
        <p:nvPicPr>
          <p:cNvPr id="38918"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5125" y="6245225"/>
            <a:ext cx="6210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501126"/>
      </p:ext>
    </p:extLst>
  </p:cSld>
  <p:clrMapOvr>
    <a:masterClrMapping/>
  </p:clrMapOvr>
  <p:transition>
    <p:pull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52700" y="1982788"/>
            <a:ext cx="5915025" cy="4078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67B1039C-56C9-AA40-955B-7B6072BA387D}" type="slidenum">
              <a:rPr lang="en-US" smtClean="0">
                <a:latin typeface="Garamond" charset="0"/>
              </a:rPr>
              <a:pPr eaLnBrk="1" hangingPunct="1"/>
              <a:t>38</a:t>
            </a:fld>
            <a:endParaRPr lang="en-US" dirty="0">
              <a:latin typeface="Garamond" charset="0"/>
            </a:endParaRPr>
          </a:p>
        </p:txBody>
      </p:sp>
      <p:sp>
        <p:nvSpPr>
          <p:cNvPr id="39940" name="Rectangle 2"/>
          <p:cNvSpPr>
            <a:spLocks noGrp="1" noChangeArrowheads="1"/>
          </p:cNvSpPr>
          <p:nvPr>
            <p:ph type="title"/>
          </p:nvPr>
        </p:nvSpPr>
        <p:spPr/>
        <p:txBody>
          <a:bodyPr/>
          <a:lstStyle/>
          <a:p>
            <a:pPr eaLnBrk="1" hangingPunct="1"/>
            <a:r>
              <a:rPr lang="en-US">
                <a:latin typeface="Garamond" charset="0"/>
              </a:rPr>
              <a:t>Capture: Oxyfuel</a:t>
            </a:r>
            <a:br>
              <a:rPr lang="en-US">
                <a:latin typeface="Garamond" charset="0"/>
              </a:rPr>
            </a:br>
            <a:endParaRPr lang="en-US">
              <a:latin typeface="Garamond" charset="0"/>
            </a:endParaRPr>
          </a:p>
        </p:txBody>
      </p:sp>
      <p:sp>
        <p:nvSpPr>
          <p:cNvPr id="39941" name="Content Placeholder 2"/>
          <p:cNvSpPr>
            <a:spLocks noGrp="1"/>
          </p:cNvSpPr>
          <p:nvPr>
            <p:ph idx="1"/>
          </p:nvPr>
        </p:nvSpPr>
        <p:spPr>
          <a:xfrm>
            <a:off x="457200" y="920750"/>
            <a:ext cx="8359775" cy="1392238"/>
          </a:xfrm>
        </p:spPr>
        <p:txBody>
          <a:bodyPr/>
          <a:lstStyle/>
          <a:p>
            <a:pPr eaLnBrk="1" hangingPunct="1"/>
            <a:r>
              <a:rPr lang="en-US" sz="2100">
                <a:latin typeface="Arial" charset="0"/>
              </a:rPr>
              <a:t>Conventional (or new designs) power station boilers burn pulverised coal in </a:t>
            </a:r>
            <a:r>
              <a:rPr lang="en-US" sz="2100" u="sng">
                <a:latin typeface="Arial" charset="0"/>
              </a:rPr>
              <a:t>pure oxygen</a:t>
            </a:r>
            <a:r>
              <a:rPr lang="en-US" sz="2100">
                <a:latin typeface="Arial" charset="0"/>
              </a:rPr>
              <a:t> to fuel a steam generator, creating an exhaust mixture of highly concentrated CO</a:t>
            </a:r>
            <a:r>
              <a:rPr lang="en-US" sz="2100" baseline="-25000">
                <a:latin typeface="Arial" charset="0"/>
              </a:rPr>
              <a:t>2</a:t>
            </a:r>
            <a:r>
              <a:rPr lang="en-US" sz="2100">
                <a:latin typeface="Arial" charset="0"/>
              </a:rPr>
              <a:t> and water vapor. The concentrated CO</a:t>
            </a:r>
            <a:r>
              <a:rPr lang="en-US" sz="2100" baseline="-25000">
                <a:latin typeface="Arial" charset="0"/>
              </a:rPr>
              <a:t>2</a:t>
            </a:r>
            <a:r>
              <a:rPr lang="en-US" sz="2100">
                <a:latin typeface="Arial" charset="0"/>
              </a:rPr>
              <a:t> is easier &amp; cheaper to capture.</a:t>
            </a:r>
          </a:p>
        </p:txBody>
      </p:sp>
      <p:pic>
        <p:nvPicPr>
          <p:cNvPr id="39942"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01675" y="6273800"/>
            <a:ext cx="6210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 y="523875"/>
            <a:ext cx="8643938" cy="542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5B4A0A12-08DD-4F4D-B4A4-2126228143FD}" type="slidenum">
              <a:rPr lang="en-US" smtClean="0">
                <a:latin typeface="Garamond" charset="0"/>
              </a:rPr>
              <a:pPr eaLnBrk="1" hangingPunct="1"/>
              <a:t>39</a:t>
            </a:fld>
            <a:endParaRPr lang="en-US" dirty="0">
              <a:latin typeface="Garamond" charset="0"/>
            </a:endParaRPr>
          </a:p>
        </p:txBody>
      </p:sp>
      <p:pic>
        <p:nvPicPr>
          <p:cNvPr id="40964"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01675" y="6273800"/>
            <a:ext cx="6210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5439C9FA-EC96-6D45-A62B-4050AC503979}" type="slidenum">
              <a:rPr lang="en-US" smtClean="0">
                <a:latin typeface="Garamond" charset="0"/>
              </a:rPr>
              <a:pPr eaLnBrk="1" hangingPunct="1"/>
              <a:t>4</a:t>
            </a:fld>
            <a:endParaRPr lang="en-US" dirty="0">
              <a:latin typeface="Garamond" charset="0"/>
            </a:endParaRPr>
          </a:p>
        </p:txBody>
      </p:sp>
      <p:sp>
        <p:nvSpPr>
          <p:cNvPr id="6147" name="Rectangle 2"/>
          <p:cNvSpPr>
            <a:spLocks noGrp="1" noChangeArrowheads="1"/>
          </p:cNvSpPr>
          <p:nvPr>
            <p:ph type="title"/>
          </p:nvPr>
        </p:nvSpPr>
        <p:spPr/>
        <p:txBody>
          <a:bodyPr/>
          <a:lstStyle/>
          <a:p>
            <a:pPr eaLnBrk="1" hangingPunct="1"/>
            <a:r>
              <a:rPr lang="en-US">
                <a:latin typeface="Garamond" charset="0"/>
              </a:rPr>
              <a:t>Proven vs. Unproven Reserves</a:t>
            </a:r>
          </a:p>
        </p:txBody>
      </p:sp>
      <p:pic>
        <p:nvPicPr>
          <p:cNvPr id="6148" name="Picture 3" descr="The image “http://upload.wikimedia.org/wikipedia/commons/c/c1/Petroleum_probabilities.JPG” cannot be displayed, because it contains erro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2514600"/>
            <a:ext cx="5257800" cy="345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Rectangle 4"/>
          <p:cNvSpPr>
            <a:spLocks noChangeArrowheads="1"/>
          </p:cNvSpPr>
          <p:nvPr/>
        </p:nvSpPr>
        <p:spPr bwMode="auto">
          <a:xfrm>
            <a:off x="5943600" y="2514600"/>
            <a:ext cx="2590800" cy="283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en-US"/>
              <a:t>Example showing a 95% chance (i.e., probability, F95) of at least volume V1 of economically recoverable oil, and there is a 5% chance (F05) of at least volume V2 of economically recoverable oil.</a:t>
            </a:r>
          </a:p>
        </p:txBody>
      </p:sp>
      <p:sp>
        <p:nvSpPr>
          <p:cNvPr id="6150" name="Rectangle 5"/>
          <p:cNvSpPr>
            <a:spLocks noChangeArrowheads="1"/>
          </p:cNvSpPr>
          <p:nvPr/>
        </p:nvSpPr>
        <p:spPr bwMode="auto">
          <a:xfrm>
            <a:off x="304800" y="1066800"/>
            <a:ext cx="8153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charset="0"/>
              <a:buChar char="n"/>
            </a:pPr>
            <a:r>
              <a:rPr lang="en-US" sz="2000" u="sng"/>
              <a:t>Proven</a:t>
            </a:r>
            <a:r>
              <a:rPr lang="en-US" sz="2000"/>
              <a:t>: 90% probability of being recoverable under existing economic &amp; political conditions, with existing technology</a:t>
            </a:r>
          </a:p>
          <a:p>
            <a:pPr marL="342900" indent="-342900">
              <a:spcBef>
                <a:spcPct val="20000"/>
              </a:spcBef>
              <a:buClr>
                <a:schemeClr val="accent1"/>
              </a:buClr>
              <a:buSzPct val="65000"/>
              <a:buFont typeface="Wingdings" charset="0"/>
              <a:buChar char="n"/>
            </a:pPr>
            <a:r>
              <a:rPr lang="en-US" sz="2000" u="sng"/>
              <a:t>Probable</a:t>
            </a:r>
            <a:r>
              <a:rPr lang="en-US" sz="2000"/>
              <a:t>: 50% probability of recovery</a:t>
            </a:r>
            <a:endParaRPr lang="en-US" sz="2000" u="sng"/>
          </a:p>
        </p:txBody>
      </p:sp>
    </p:spTree>
  </p:cSld>
  <p:clrMapOvr>
    <a:masterClrMapping/>
  </p:clrMapOvr>
  <p:transition>
    <p:pull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D60128CD-5269-4E43-94DA-0DFF1CA611AA}" type="slidenum">
              <a:rPr lang="en-US" smtClean="0">
                <a:latin typeface="Garamond" charset="0"/>
              </a:rPr>
              <a:pPr eaLnBrk="1" hangingPunct="1"/>
              <a:t>40</a:t>
            </a:fld>
            <a:endParaRPr lang="en-US" dirty="0">
              <a:latin typeface="Garamond" charset="0"/>
            </a:endParaRPr>
          </a:p>
        </p:txBody>
      </p:sp>
      <p:sp>
        <p:nvSpPr>
          <p:cNvPr id="41987" name="Rectangle 2"/>
          <p:cNvSpPr>
            <a:spLocks noGrp="1" noChangeArrowheads="1"/>
          </p:cNvSpPr>
          <p:nvPr>
            <p:ph type="title"/>
          </p:nvPr>
        </p:nvSpPr>
        <p:spPr/>
        <p:txBody>
          <a:bodyPr/>
          <a:lstStyle/>
          <a:p>
            <a:pPr eaLnBrk="1" hangingPunct="1"/>
            <a:r>
              <a:rPr lang="en-US">
                <a:latin typeface="Garamond" charset="0"/>
              </a:rPr>
              <a:t>Compressing &amp; Transporting CO2</a:t>
            </a:r>
          </a:p>
        </p:txBody>
      </p:sp>
      <p:pic>
        <p:nvPicPr>
          <p:cNvPr id="41988"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009650"/>
            <a:ext cx="7521575" cy="4984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9"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441450" y="6234113"/>
            <a:ext cx="6210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48ADA104-97E7-7D4D-8064-5252DBDE60CE}" type="slidenum">
              <a:rPr lang="en-US" smtClean="0">
                <a:latin typeface="Garamond" charset="0"/>
              </a:rPr>
              <a:pPr eaLnBrk="1" hangingPunct="1"/>
              <a:t>41</a:t>
            </a:fld>
            <a:endParaRPr lang="en-US" dirty="0">
              <a:latin typeface="Garamond" charset="0"/>
            </a:endParaRPr>
          </a:p>
        </p:txBody>
      </p:sp>
      <p:sp>
        <p:nvSpPr>
          <p:cNvPr id="43011" name="Rectangle 2"/>
          <p:cNvSpPr>
            <a:spLocks noGrp="1" noChangeArrowheads="1"/>
          </p:cNvSpPr>
          <p:nvPr>
            <p:ph type="title"/>
          </p:nvPr>
        </p:nvSpPr>
        <p:spPr/>
        <p:txBody>
          <a:bodyPr/>
          <a:lstStyle/>
          <a:p>
            <a:pPr eaLnBrk="1" hangingPunct="1"/>
            <a:r>
              <a:rPr lang="en-US">
                <a:latin typeface="Garamond" charset="0"/>
              </a:rPr>
              <a:t>Compressing &amp; Transporting CO2</a:t>
            </a:r>
          </a:p>
        </p:txBody>
      </p:sp>
      <p:pic>
        <p:nvPicPr>
          <p:cNvPr id="43012"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5675" y="1076325"/>
            <a:ext cx="7165975" cy="489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3"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466850" y="6259513"/>
            <a:ext cx="6210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AE0B69C7-9F04-DB4B-AD80-34F6E48AF053}" type="slidenum">
              <a:rPr lang="en-US" smtClean="0">
                <a:latin typeface="Garamond" charset="0"/>
              </a:rPr>
              <a:pPr eaLnBrk="1" hangingPunct="1"/>
              <a:t>42</a:t>
            </a:fld>
            <a:endParaRPr lang="en-US" dirty="0">
              <a:latin typeface="Garamond" charset="0"/>
            </a:endParaRPr>
          </a:p>
        </p:txBody>
      </p:sp>
      <p:sp>
        <p:nvSpPr>
          <p:cNvPr id="44035" name="Rectangle 2"/>
          <p:cNvSpPr>
            <a:spLocks noGrp="1" noChangeArrowheads="1"/>
          </p:cNvSpPr>
          <p:nvPr>
            <p:ph type="title"/>
          </p:nvPr>
        </p:nvSpPr>
        <p:spPr/>
        <p:txBody>
          <a:bodyPr/>
          <a:lstStyle/>
          <a:p>
            <a:pPr eaLnBrk="1" hangingPunct="1"/>
            <a:r>
              <a:rPr lang="en-US" sz="3600">
                <a:latin typeface="Garamond" charset="0"/>
              </a:rPr>
              <a:t>Over 5000 km of supercritical CO2 pipelines in US ALREADY!</a:t>
            </a:r>
          </a:p>
        </p:txBody>
      </p:sp>
      <p:pic>
        <p:nvPicPr>
          <p:cNvPr id="4403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250" y="1428750"/>
            <a:ext cx="8605838" cy="479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7"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01813" y="6273800"/>
            <a:ext cx="6210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5A3C24FD-744B-3542-9EEC-71201863F109}" type="slidenum">
              <a:rPr lang="en-US" smtClean="0">
                <a:latin typeface="Garamond" charset="0"/>
              </a:rPr>
              <a:pPr eaLnBrk="1" hangingPunct="1"/>
              <a:t>43</a:t>
            </a:fld>
            <a:endParaRPr lang="en-US" dirty="0">
              <a:latin typeface="Garamond" charset="0"/>
            </a:endParaRPr>
          </a:p>
        </p:txBody>
      </p:sp>
      <p:sp>
        <p:nvSpPr>
          <p:cNvPr id="45059" name="Rectangle 2"/>
          <p:cNvSpPr>
            <a:spLocks noGrp="1" noChangeArrowheads="1"/>
          </p:cNvSpPr>
          <p:nvPr>
            <p:ph type="title"/>
          </p:nvPr>
        </p:nvSpPr>
        <p:spPr>
          <a:xfrm>
            <a:off x="457200" y="277813"/>
            <a:ext cx="8391525" cy="1139825"/>
          </a:xfrm>
        </p:spPr>
        <p:txBody>
          <a:bodyPr/>
          <a:lstStyle/>
          <a:p>
            <a:pPr eaLnBrk="1" hangingPunct="1"/>
            <a:r>
              <a:rPr lang="en-US">
                <a:latin typeface="Garamond" charset="0"/>
              </a:rPr>
              <a:t>Carbon Storage/Sequestration Options</a:t>
            </a:r>
          </a:p>
        </p:txBody>
      </p:sp>
      <p:pic>
        <p:nvPicPr>
          <p:cNvPr id="45060" name="Picture 3" descr="energy-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1295400"/>
            <a:ext cx="7391400" cy="451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E14E11F7-4E02-3A41-BFD5-AC28AF7296B7}" type="slidenum">
              <a:rPr lang="en-US" smtClean="0">
                <a:latin typeface="Garamond" charset="0"/>
              </a:rPr>
              <a:pPr eaLnBrk="1" hangingPunct="1"/>
              <a:t>44</a:t>
            </a:fld>
            <a:endParaRPr lang="en-US" dirty="0">
              <a:latin typeface="Garamond" charset="0"/>
            </a:endParaRPr>
          </a:p>
        </p:txBody>
      </p:sp>
      <p:sp>
        <p:nvSpPr>
          <p:cNvPr id="46083" name="Rectangle 2"/>
          <p:cNvSpPr>
            <a:spLocks noGrp="1" noChangeArrowheads="1"/>
          </p:cNvSpPr>
          <p:nvPr>
            <p:ph type="title"/>
          </p:nvPr>
        </p:nvSpPr>
        <p:spPr/>
        <p:txBody>
          <a:bodyPr/>
          <a:lstStyle/>
          <a:p>
            <a:pPr eaLnBrk="1" hangingPunct="1"/>
            <a:r>
              <a:rPr lang="en-US">
                <a:latin typeface="Garamond" charset="0"/>
              </a:rPr>
              <a:t>Types of Carbon Sequestration</a:t>
            </a:r>
          </a:p>
        </p:txBody>
      </p:sp>
      <p:sp>
        <p:nvSpPr>
          <p:cNvPr id="46084" name="Rectangle 3"/>
          <p:cNvSpPr>
            <a:spLocks noGrp="1" noChangeArrowheads="1"/>
          </p:cNvSpPr>
          <p:nvPr>
            <p:ph type="body" idx="1"/>
          </p:nvPr>
        </p:nvSpPr>
        <p:spPr/>
        <p:txBody>
          <a:bodyPr/>
          <a:lstStyle/>
          <a:p>
            <a:pPr eaLnBrk="1" hangingPunct="1"/>
            <a:r>
              <a:rPr lang="en-US">
                <a:latin typeface="Arial" charset="0"/>
              </a:rPr>
              <a:t>Geologic Sequestration</a:t>
            </a:r>
          </a:p>
          <a:p>
            <a:pPr eaLnBrk="1" hangingPunct="1"/>
            <a:r>
              <a:rPr lang="en-US">
                <a:latin typeface="Arial" charset="0"/>
              </a:rPr>
              <a:t>Ocean Sequestration</a:t>
            </a:r>
          </a:p>
          <a:p>
            <a:pPr eaLnBrk="1" hangingPunct="1"/>
            <a:r>
              <a:rPr lang="en-US">
                <a:latin typeface="Arial" charset="0"/>
              </a:rPr>
              <a:t>Terrestrial Sequestration</a:t>
            </a:r>
          </a:p>
          <a:p>
            <a:pPr eaLnBrk="1" hangingPunct="1"/>
            <a:r>
              <a:rPr lang="en-US">
                <a:latin typeface="Arial" charset="0"/>
              </a:rPr>
              <a:t>Novel Sequestration Concepts</a:t>
            </a:r>
          </a:p>
        </p:txBody>
      </p:sp>
      <p:sp>
        <p:nvSpPr>
          <p:cNvPr id="46085" name="Rectangle 4"/>
          <p:cNvSpPr>
            <a:spLocks noChangeArrowheads="1"/>
          </p:cNvSpPr>
          <p:nvPr/>
        </p:nvSpPr>
        <p:spPr bwMode="auto">
          <a:xfrm>
            <a:off x="415925" y="6280150"/>
            <a:ext cx="43021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dirty="0"/>
              <a:t>http://www.fossil.energy.gov/programs/sequestration</a:t>
            </a:r>
          </a:p>
        </p:txBody>
      </p:sp>
    </p:spTree>
  </p:cSld>
  <p:clrMapOvr>
    <a:masterClrMapping/>
  </p:clrMapOvr>
  <p:transition>
    <p:pull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D181B5C1-38B4-F945-A38E-5BEE69E24FFC}" type="slidenum">
              <a:rPr lang="en-US" smtClean="0">
                <a:latin typeface="Garamond" charset="0"/>
              </a:rPr>
              <a:pPr eaLnBrk="1" hangingPunct="1"/>
              <a:t>45</a:t>
            </a:fld>
            <a:endParaRPr lang="en-US" dirty="0">
              <a:latin typeface="Garamond" charset="0"/>
            </a:endParaRPr>
          </a:p>
        </p:txBody>
      </p:sp>
      <p:sp>
        <p:nvSpPr>
          <p:cNvPr id="47107" name="Rectangle 2"/>
          <p:cNvSpPr>
            <a:spLocks noGrp="1" noChangeArrowheads="1"/>
          </p:cNvSpPr>
          <p:nvPr>
            <p:ph type="title"/>
          </p:nvPr>
        </p:nvSpPr>
        <p:spPr/>
        <p:txBody>
          <a:bodyPr/>
          <a:lstStyle/>
          <a:p>
            <a:pPr eaLnBrk="1" hangingPunct="1"/>
            <a:r>
              <a:rPr lang="en-US">
                <a:latin typeface="Garamond" charset="0"/>
              </a:rPr>
              <a:t>Geologic Sequestration</a:t>
            </a:r>
          </a:p>
        </p:txBody>
      </p:sp>
      <p:sp>
        <p:nvSpPr>
          <p:cNvPr id="47108" name="Rectangle 3"/>
          <p:cNvSpPr>
            <a:spLocks noGrp="1" noChangeArrowheads="1"/>
          </p:cNvSpPr>
          <p:nvPr>
            <p:ph type="body" idx="1"/>
          </p:nvPr>
        </p:nvSpPr>
        <p:spPr/>
        <p:txBody>
          <a:bodyPr/>
          <a:lstStyle/>
          <a:p>
            <a:pPr eaLnBrk="1" hangingPunct="1"/>
            <a:r>
              <a:rPr lang="en-US">
                <a:latin typeface="Arial" charset="0"/>
              </a:rPr>
              <a:t>Porous rock bodies surrounded by impermeable rock are ideal for CO</a:t>
            </a:r>
            <a:r>
              <a:rPr lang="en-US" baseline="-25000">
                <a:latin typeface="Arial" charset="0"/>
              </a:rPr>
              <a:t>2</a:t>
            </a:r>
            <a:r>
              <a:rPr lang="en-US">
                <a:latin typeface="Arial" charset="0"/>
              </a:rPr>
              <a:t> storage</a:t>
            </a:r>
          </a:p>
          <a:p>
            <a:pPr eaLnBrk="1" hangingPunct="1"/>
            <a:r>
              <a:rPr lang="en-US">
                <a:latin typeface="Arial" charset="0"/>
              </a:rPr>
              <a:t>Oil and gas reservoirs</a:t>
            </a:r>
          </a:p>
          <a:p>
            <a:pPr lvl="1" eaLnBrk="1" hangingPunct="1"/>
            <a:r>
              <a:rPr lang="en-US">
                <a:latin typeface="Arial" charset="0"/>
              </a:rPr>
              <a:t>Inject CO</a:t>
            </a:r>
            <a:r>
              <a:rPr lang="en-US" baseline="-25000">
                <a:latin typeface="Arial" charset="0"/>
              </a:rPr>
              <a:t>2</a:t>
            </a:r>
            <a:r>
              <a:rPr lang="en-US">
                <a:latin typeface="Arial" charset="0"/>
              </a:rPr>
              <a:t> to improve recovery</a:t>
            </a:r>
          </a:p>
          <a:p>
            <a:pPr eaLnBrk="1" hangingPunct="1"/>
            <a:r>
              <a:rPr lang="en-US">
                <a:latin typeface="Arial" charset="0"/>
              </a:rPr>
              <a:t>Coal bed methane</a:t>
            </a:r>
          </a:p>
          <a:p>
            <a:pPr lvl="1" eaLnBrk="1" hangingPunct="1"/>
            <a:r>
              <a:rPr lang="en-US">
                <a:latin typeface="Arial" charset="0"/>
              </a:rPr>
              <a:t>Inject CO</a:t>
            </a:r>
            <a:r>
              <a:rPr lang="en-US" baseline="-25000">
                <a:latin typeface="Arial" charset="0"/>
              </a:rPr>
              <a:t>2</a:t>
            </a:r>
            <a:r>
              <a:rPr lang="en-US">
                <a:latin typeface="Arial" charset="0"/>
              </a:rPr>
              <a:t> into coal seams to extract methane</a:t>
            </a:r>
          </a:p>
          <a:p>
            <a:pPr eaLnBrk="1" hangingPunct="1"/>
            <a:r>
              <a:rPr lang="en-US">
                <a:latin typeface="Arial" charset="0"/>
              </a:rPr>
              <a:t>Inject into deep saline (salt) formations</a:t>
            </a:r>
          </a:p>
          <a:p>
            <a:pPr lvl="1" eaLnBrk="1" hangingPunct="1"/>
            <a:r>
              <a:rPr lang="en-US">
                <a:latin typeface="Arial" charset="0"/>
              </a:rPr>
              <a:t>No direct economic benefit</a:t>
            </a:r>
          </a:p>
        </p:txBody>
      </p:sp>
      <p:sp>
        <p:nvSpPr>
          <p:cNvPr id="47109" name="Rectangle 4"/>
          <p:cNvSpPr>
            <a:spLocks noChangeArrowheads="1"/>
          </p:cNvSpPr>
          <p:nvPr/>
        </p:nvSpPr>
        <p:spPr bwMode="auto">
          <a:xfrm>
            <a:off x="373063" y="6224588"/>
            <a:ext cx="43021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a:t>http://www.fossil.energy.gov/programs/sequestration</a:t>
            </a:r>
          </a:p>
        </p:txBody>
      </p:sp>
    </p:spTree>
  </p:cSld>
  <p:clrMapOvr>
    <a:masterClrMapping/>
  </p:clrMapOvr>
  <p:transition>
    <p:pull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A8601861-C2B6-854B-9286-AD7EEDBF3F43}" type="slidenum">
              <a:rPr lang="en-US" smtClean="0">
                <a:latin typeface="Garamond" charset="0"/>
              </a:rPr>
              <a:pPr eaLnBrk="1" hangingPunct="1"/>
              <a:t>46</a:t>
            </a:fld>
            <a:endParaRPr lang="en-US" dirty="0">
              <a:latin typeface="Garamond" charset="0"/>
            </a:endParaRPr>
          </a:p>
        </p:txBody>
      </p:sp>
      <p:sp>
        <p:nvSpPr>
          <p:cNvPr id="48131" name="Rectangle 2"/>
          <p:cNvSpPr>
            <a:spLocks noGrp="1" noChangeArrowheads="1"/>
          </p:cNvSpPr>
          <p:nvPr>
            <p:ph type="title"/>
          </p:nvPr>
        </p:nvSpPr>
        <p:spPr/>
        <p:txBody>
          <a:bodyPr/>
          <a:lstStyle/>
          <a:p>
            <a:pPr eaLnBrk="1" hangingPunct="1"/>
            <a:r>
              <a:rPr lang="en-US">
                <a:latin typeface="Garamond" charset="0"/>
              </a:rPr>
              <a:t>Geologic Sequestration</a:t>
            </a:r>
          </a:p>
        </p:txBody>
      </p:sp>
      <p:pic>
        <p:nvPicPr>
          <p:cNvPr id="48132" name="Picture 3" descr="CO2flood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143000"/>
            <a:ext cx="7315200"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3" name="Rectangle 4"/>
          <p:cNvSpPr>
            <a:spLocks noChangeArrowheads="1"/>
          </p:cNvSpPr>
          <p:nvPr/>
        </p:nvSpPr>
        <p:spPr bwMode="auto">
          <a:xfrm>
            <a:off x="419100" y="6251575"/>
            <a:ext cx="402748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dirty="0"/>
              <a:t>http://www.midcarb.org/Graphics/CO2flooding.gif</a:t>
            </a:r>
          </a:p>
        </p:txBody>
      </p:sp>
    </p:spTree>
  </p:cSld>
  <p:clrMapOvr>
    <a:masterClrMapping/>
  </p:clrMapOvr>
  <p:transition>
    <p:pull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4D13AA6F-43B9-A740-804D-B37E54DA76BF}" type="slidenum">
              <a:rPr lang="en-US" smtClean="0">
                <a:latin typeface="Garamond" charset="0"/>
              </a:rPr>
              <a:pPr eaLnBrk="1" hangingPunct="1"/>
              <a:t>47</a:t>
            </a:fld>
            <a:endParaRPr lang="en-US" dirty="0">
              <a:latin typeface="Garamond" charset="0"/>
            </a:endParaRPr>
          </a:p>
        </p:txBody>
      </p:sp>
      <p:sp>
        <p:nvSpPr>
          <p:cNvPr id="49155" name="Rectangle 2"/>
          <p:cNvSpPr>
            <a:spLocks noGrp="1" noChangeArrowheads="1"/>
          </p:cNvSpPr>
          <p:nvPr>
            <p:ph type="title"/>
          </p:nvPr>
        </p:nvSpPr>
        <p:spPr/>
        <p:txBody>
          <a:bodyPr/>
          <a:lstStyle/>
          <a:p>
            <a:pPr eaLnBrk="1" hangingPunct="1"/>
            <a:r>
              <a:rPr lang="en-US">
                <a:latin typeface="Garamond" charset="0"/>
              </a:rPr>
              <a:t>Ocean Sequestration</a:t>
            </a:r>
          </a:p>
        </p:txBody>
      </p:sp>
      <p:sp>
        <p:nvSpPr>
          <p:cNvPr id="49156" name="Rectangle 3"/>
          <p:cNvSpPr>
            <a:spLocks noGrp="1" noChangeArrowheads="1"/>
          </p:cNvSpPr>
          <p:nvPr>
            <p:ph type="body" idx="1"/>
          </p:nvPr>
        </p:nvSpPr>
        <p:spPr>
          <a:xfrm>
            <a:off x="457200" y="1143000"/>
            <a:ext cx="8229600" cy="4530725"/>
          </a:xfrm>
        </p:spPr>
        <p:txBody>
          <a:bodyPr/>
          <a:lstStyle/>
          <a:p>
            <a:pPr eaLnBrk="1" hangingPunct="1"/>
            <a:r>
              <a:rPr lang="en-US">
                <a:latin typeface="Arial" charset="0"/>
              </a:rPr>
              <a:t>Ice-like CO</a:t>
            </a:r>
            <a:r>
              <a:rPr lang="en-US" baseline="-25000">
                <a:latin typeface="Arial" charset="0"/>
              </a:rPr>
              <a:t>2</a:t>
            </a:r>
            <a:r>
              <a:rPr lang="en-US">
                <a:latin typeface="Arial" charset="0"/>
              </a:rPr>
              <a:t>/H</a:t>
            </a:r>
            <a:r>
              <a:rPr lang="en-US" baseline="-25000">
                <a:latin typeface="Arial" charset="0"/>
              </a:rPr>
              <a:t>2</a:t>
            </a:r>
            <a:r>
              <a:rPr lang="en-US">
                <a:latin typeface="Arial" charset="0"/>
              </a:rPr>
              <a:t>O (water) hydrates</a:t>
            </a:r>
          </a:p>
          <a:p>
            <a:pPr lvl="1" eaLnBrk="1" hangingPunct="1"/>
            <a:r>
              <a:rPr lang="en-US">
                <a:latin typeface="Arial" charset="0"/>
              </a:rPr>
              <a:t>Form in the deep ocean at low temperatures and high pressures</a:t>
            </a:r>
          </a:p>
          <a:p>
            <a:pPr eaLnBrk="1" hangingPunct="1"/>
            <a:r>
              <a:rPr lang="en-US">
                <a:latin typeface="Arial" charset="0"/>
              </a:rPr>
              <a:t>Oceans will naturally absorb 80-90% of CO</a:t>
            </a:r>
            <a:r>
              <a:rPr lang="en-US" baseline="-25000">
                <a:latin typeface="Arial" charset="0"/>
              </a:rPr>
              <a:t>2</a:t>
            </a:r>
            <a:r>
              <a:rPr lang="en-US">
                <a:latin typeface="Arial" charset="0"/>
              </a:rPr>
              <a:t> in atmosphere</a:t>
            </a:r>
          </a:p>
          <a:p>
            <a:pPr lvl="1" eaLnBrk="1" hangingPunct="1"/>
            <a:r>
              <a:rPr lang="en-US">
                <a:latin typeface="Arial" charset="0"/>
              </a:rPr>
              <a:t>Eventually transferred to deep ocean</a:t>
            </a:r>
          </a:p>
          <a:p>
            <a:pPr lvl="1" eaLnBrk="1" hangingPunct="1"/>
            <a:r>
              <a:rPr lang="en-US">
                <a:latin typeface="Arial" charset="0"/>
              </a:rPr>
              <a:t>Too slow to prevent CO</a:t>
            </a:r>
            <a:r>
              <a:rPr lang="en-US" baseline="-25000">
                <a:latin typeface="Arial" charset="0"/>
              </a:rPr>
              <a:t>2</a:t>
            </a:r>
            <a:r>
              <a:rPr lang="en-US">
                <a:latin typeface="Arial" charset="0"/>
              </a:rPr>
              <a:t> spike in next 100 years</a:t>
            </a:r>
          </a:p>
          <a:p>
            <a:pPr eaLnBrk="1" hangingPunct="1"/>
            <a:r>
              <a:rPr lang="en-US">
                <a:latin typeface="Arial" charset="0"/>
              </a:rPr>
              <a:t>Research investigating direct injection of CO</a:t>
            </a:r>
            <a:r>
              <a:rPr lang="en-US" baseline="-25000">
                <a:latin typeface="Arial" charset="0"/>
              </a:rPr>
              <a:t>2</a:t>
            </a:r>
            <a:r>
              <a:rPr lang="en-US">
                <a:latin typeface="Arial" charset="0"/>
              </a:rPr>
              <a:t> into the deep ocean</a:t>
            </a:r>
          </a:p>
        </p:txBody>
      </p:sp>
      <p:sp>
        <p:nvSpPr>
          <p:cNvPr id="49157" name="Rectangle 4"/>
          <p:cNvSpPr>
            <a:spLocks noChangeArrowheads="1"/>
          </p:cNvSpPr>
          <p:nvPr/>
        </p:nvSpPr>
        <p:spPr bwMode="auto">
          <a:xfrm>
            <a:off x="441325" y="6197600"/>
            <a:ext cx="43021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a:t>http://www.fossil.energy.gov/programs/sequestration</a:t>
            </a:r>
          </a:p>
        </p:txBody>
      </p:sp>
    </p:spTree>
  </p:cSld>
  <p:clrMapOvr>
    <a:masterClrMapping/>
  </p:clrMapOvr>
  <p:transition>
    <p:pull dir="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E83B2CA8-F612-7D4F-BEEA-5AB408371F03}" type="slidenum">
              <a:rPr lang="en-US" smtClean="0">
                <a:latin typeface="Garamond" charset="0"/>
              </a:rPr>
              <a:pPr eaLnBrk="1" hangingPunct="1"/>
              <a:t>48</a:t>
            </a:fld>
            <a:endParaRPr lang="en-US" dirty="0">
              <a:latin typeface="Garamond" charset="0"/>
            </a:endParaRPr>
          </a:p>
        </p:txBody>
      </p:sp>
      <p:sp>
        <p:nvSpPr>
          <p:cNvPr id="50179" name="Rectangle 2"/>
          <p:cNvSpPr>
            <a:spLocks noGrp="1" noChangeArrowheads="1"/>
          </p:cNvSpPr>
          <p:nvPr>
            <p:ph type="title"/>
          </p:nvPr>
        </p:nvSpPr>
        <p:spPr/>
        <p:txBody>
          <a:bodyPr/>
          <a:lstStyle/>
          <a:p>
            <a:pPr eaLnBrk="1" hangingPunct="1"/>
            <a:r>
              <a:rPr lang="en-US">
                <a:latin typeface="Garamond" charset="0"/>
              </a:rPr>
              <a:t>Ocean Sequestration</a:t>
            </a:r>
          </a:p>
        </p:txBody>
      </p:sp>
      <p:pic>
        <p:nvPicPr>
          <p:cNvPr id="50180" name="Picture 3" descr="sea-inje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447800"/>
            <a:ext cx="7239000" cy="427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1" name="Rectangle 4"/>
          <p:cNvSpPr>
            <a:spLocks noChangeArrowheads="1"/>
          </p:cNvSpPr>
          <p:nvPr/>
        </p:nvSpPr>
        <p:spPr bwMode="auto">
          <a:xfrm>
            <a:off x="812800" y="6224588"/>
            <a:ext cx="50450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dirty="0"/>
              <a:t>http://www.lbl.gov/Science-Articles/Archive/sea-carb-bish.html</a:t>
            </a:r>
          </a:p>
        </p:txBody>
      </p:sp>
    </p:spTree>
  </p:cSld>
  <p:clrMapOvr>
    <a:masterClrMapping/>
  </p:clrMapOvr>
  <p:transition>
    <p:pull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8DF8CBD0-47A8-354F-902A-05BAAD1F7C82}" type="slidenum">
              <a:rPr lang="en-US" smtClean="0">
                <a:latin typeface="Garamond" charset="0"/>
              </a:rPr>
              <a:pPr eaLnBrk="1" hangingPunct="1"/>
              <a:t>49</a:t>
            </a:fld>
            <a:endParaRPr lang="en-US" dirty="0">
              <a:latin typeface="Garamond" charset="0"/>
            </a:endParaRPr>
          </a:p>
        </p:txBody>
      </p:sp>
      <p:sp>
        <p:nvSpPr>
          <p:cNvPr id="51203" name="Rectangle 2"/>
          <p:cNvSpPr>
            <a:spLocks noGrp="1" noChangeArrowheads="1"/>
          </p:cNvSpPr>
          <p:nvPr>
            <p:ph type="title"/>
          </p:nvPr>
        </p:nvSpPr>
        <p:spPr/>
        <p:txBody>
          <a:bodyPr/>
          <a:lstStyle/>
          <a:p>
            <a:pPr eaLnBrk="1" hangingPunct="1"/>
            <a:r>
              <a:rPr lang="en-US">
                <a:latin typeface="Garamond" charset="0"/>
              </a:rPr>
              <a:t>Terrestrial Sequestration</a:t>
            </a:r>
          </a:p>
        </p:txBody>
      </p:sp>
      <p:sp>
        <p:nvSpPr>
          <p:cNvPr id="51204" name="Rectangle 3"/>
          <p:cNvSpPr>
            <a:spLocks noGrp="1" noChangeArrowheads="1"/>
          </p:cNvSpPr>
          <p:nvPr>
            <p:ph type="body" idx="1"/>
          </p:nvPr>
        </p:nvSpPr>
        <p:spPr>
          <a:xfrm>
            <a:off x="304800" y="1219200"/>
            <a:ext cx="8534400" cy="4876800"/>
          </a:xfrm>
        </p:spPr>
        <p:txBody>
          <a:bodyPr/>
          <a:lstStyle/>
          <a:p>
            <a:pPr eaLnBrk="1" hangingPunct="1">
              <a:lnSpc>
                <a:spcPct val="80000"/>
              </a:lnSpc>
            </a:pPr>
            <a:r>
              <a:rPr lang="en-US" sz="2100">
                <a:latin typeface="Arial" charset="0"/>
              </a:rPr>
              <a:t>Forest lands. </a:t>
            </a:r>
          </a:p>
          <a:p>
            <a:pPr lvl="1" eaLnBrk="1" hangingPunct="1">
              <a:lnSpc>
                <a:spcPct val="80000"/>
              </a:lnSpc>
            </a:pPr>
            <a:r>
              <a:rPr lang="en-US" sz="2000">
                <a:latin typeface="Arial" charset="0"/>
              </a:rPr>
              <a:t>Below-ground carbon and long-term management and utilization of standing stocks, understory, ground cover, and litter. </a:t>
            </a:r>
          </a:p>
          <a:p>
            <a:pPr eaLnBrk="1" hangingPunct="1">
              <a:lnSpc>
                <a:spcPct val="80000"/>
              </a:lnSpc>
            </a:pPr>
            <a:r>
              <a:rPr lang="en-US" sz="2100">
                <a:latin typeface="Arial" charset="0"/>
              </a:rPr>
              <a:t>Agricultural lands. </a:t>
            </a:r>
          </a:p>
          <a:p>
            <a:pPr lvl="1" eaLnBrk="1" hangingPunct="1">
              <a:lnSpc>
                <a:spcPct val="80000"/>
              </a:lnSpc>
            </a:pPr>
            <a:r>
              <a:rPr lang="en-US" sz="2000">
                <a:latin typeface="Arial" charset="0"/>
              </a:rPr>
              <a:t>Crop lands, grasslands, and range lands</a:t>
            </a:r>
          </a:p>
          <a:p>
            <a:pPr lvl="1" eaLnBrk="1" hangingPunct="1">
              <a:lnSpc>
                <a:spcPct val="80000"/>
              </a:lnSpc>
            </a:pPr>
            <a:r>
              <a:rPr lang="en-US" sz="2000">
                <a:latin typeface="Arial" charset="0"/>
              </a:rPr>
              <a:t>Emphasis on increasing long-lived soil carbon. </a:t>
            </a:r>
          </a:p>
          <a:p>
            <a:pPr eaLnBrk="1" hangingPunct="1">
              <a:lnSpc>
                <a:spcPct val="80000"/>
              </a:lnSpc>
            </a:pPr>
            <a:r>
              <a:rPr lang="en-US" sz="2100">
                <a:latin typeface="Arial" charset="0"/>
              </a:rPr>
              <a:t>Biomass croplands</a:t>
            </a:r>
          </a:p>
          <a:p>
            <a:pPr lvl="1" eaLnBrk="1" hangingPunct="1">
              <a:lnSpc>
                <a:spcPct val="80000"/>
              </a:lnSpc>
            </a:pPr>
            <a:r>
              <a:rPr lang="en-US" sz="2000">
                <a:latin typeface="Arial" charset="0"/>
              </a:rPr>
              <a:t>Increase soil carbon and value-added organic products</a:t>
            </a:r>
          </a:p>
          <a:p>
            <a:pPr lvl="1" eaLnBrk="1" hangingPunct="1">
              <a:lnSpc>
                <a:spcPct val="80000"/>
              </a:lnSpc>
            </a:pPr>
            <a:r>
              <a:rPr lang="en-US" sz="2000">
                <a:latin typeface="Arial" charset="0"/>
              </a:rPr>
              <a:t>Complement to ongoing efforts related to biofuels</a:t>
            </a:r>
          </a:p>
          <a:p>
            <a:pPr eaLnBrk="1" hangingPunct="1">
              <a:lnSpc>
                <a:spcPct val="80000"/>
              </a:lnSpc>
            </a:pPr>
            <a:r>
              <a:rPr lang="en-US" sz="2100">
                <a:latin typeface="Arial" charset="0"/>
              </a:rPr>
              <a:t>Deserts and degraded lands</a:t>
            </a:r>
          </a:p>
          <a:p>
            <a:pPr lvl="1" eaLnBrk="1" hangingPunct="1">
              <a:lnSpc>
                <a:spcPct val="80000"/>
              </a:lnSpc>
            </a:pPr>
            <a:r>
              <a:rPr lang="en-US" sz="2000">
                <a:latin typeface="Arial" charset="0"/>
              </a:rPr>
              <a:t>Restoration of degraded lands significant benefits and carbon sequestration potential in both below-and above-ground systems. </a:t>
            </a:r>
          </a:p>
          <a:p>
            <a:pPr eaLnBrk="1" hangingPunct="1">
              <a:lnSpc>
                <a:spcPct val="80000"/>
              </a:lnSpc>
            </a:pPr>
            <a:r>
              <a:rPr lang="en-US" sz="2100">
                <a:latin typeface="Arial" charset="0"/>
              </a:rPr>
              <a:t>Boreal wetlands and peatlands</a:t>
            </a:r>
          </a:p>
          <a:p>
            <a:pPr lvl="1" eaLnBrk="1" hangingPunct="1">
              <a:lnSpc>
                <a:spcPct val="80000"/>
              </a:lnSpc>
            </a:pPr>
            <a:r>
              <a:rPr lang="en-US" sz="2000">
                <a:latin typeface="Arial" charset="0"/>
              </a:rPr>
              <a:t>Soil carbon pools </a:t>
            </a:r>
          </a:p>
          <a:p>
            <a:pPr lvl="1" eaLnBrk="1" hangingPunct="1">
              <a:lnSpc>
                <a:spcPct val="80000"/>
              </a:lnSpc>
            </a:pPr>
            <a:r>
              <a:rPr lang="en-US" sz="2000">
                <a:latin typeface="Arial" charset="0"/>
              </a:rPr>
              <a:t>Limited conversion to forest or grassland where ecologically acceptable. </a:t>
            </a:r>
          </a:p>
          <a:p>
            <a:pPr eaLnBrk="1" hangingPunct="1">
              <a:lnSpc>
                <a:spcPct val="80000"/>
              </a:lnSpc>
            </a:pPr>
            <a:endParaRPr lang="en-US" sz="2100">
              <a:latin typeface="Arial" charset="0"/>
            </a:endParaRPr>
          </a:p>
        </p:txBody>
      </p:sp>
      <p:sp>
        <p:nvSpPr>
          <p:cNvPr id="51205" name="Rectangle 4"/>
          <p:cNvSpPr>
            <a:spLocks noChangeArrowheads="1"/>
          </p:cNvSpPr>
          <p:nvPr/>
        </p:nvSpPr>
        <p:spPr bwMode="auto">
          <a:xfrm>
            <a:off x="433388" y="6251575"/>
            <a:ext cx="57197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dirty="0"/>
              <a:t>http://www.netl.doe.gov/technologies/carbon_seq/core_rd/storage.html</a:t>
            </a:r>
          </a:p>
        </p:txBody>
      </p:sp>
    </p:spTree>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1A7FFFAA-0300-524F-A2DE-A707C3B5846D}" type="slidenum">
              <a:rPr lang="en-US" smtClean="0">
                <a:latin typeface="Garamond" charset="0"/>
              </a:rPr>
              <a:pPr eaLnBrk="1" hangingPunct="1"/>
              <a:t>5</a:t>
            </a:fld>
            <a:endParaRPr lang="en-US" dirty="0">
              <a:latin typeface="Garamond" charset="0"/>
            </a:endParaRPr>
          </a:p>
        </p:txBody>
      </p:sp>
      <p:sp>
        <p:nvSpPr>
          <p:cNvPr id="7171" name="Rectangle 2"/>
          <p:cNvSpPr>
            <a:spLocks noGrp="1" noChangeArrowheads="1"/>
          </p:cNvSpPr>
          <p:nvPr>
            <p:ph type="title"/>
          </p:nvPr>
        </p:nvSpPr>
        <p:spPr/>
        <p:txBody>
          <a:bodyPr/>
          <a:lstStyle/>
          <a:p>
            <a:pPr eaLnBrk="1" hangingPunct="1"/>
            <a:r>
              <a:rPr lang="en-US">
                <a:latin typeface="Garamond" charset="0"/>
              </a:rPr>
              <a:t>Coal</a:t>
            </a:r>
          </a:p>
        </p:txBody>
      </p:sp>
      <p:pic>
        <p:nvPicPr>
          <p:cNvPr id="7172" name="Picture 3" descr="Coal,%20anthracite_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990600"/>
            <a:ext cx="2590800" cy="242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3" name="Picture 4" descr="coal%20pi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2750" y="3810000"/>
            <a:ext cx="32385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457200" y="1066800"/>
            <a:ext cx="45720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charset="0"/>
              <a:buChar char="n"/>
            </a:pPr>
            <a:r>
              <a:rPr lang="en-US" sz="2000" dirty="0"/>
              <a:t>Compact stratified mass of metamorphosed plant (trees, bushes, ferns, mosses,</a:t>
            </a:r>
          </a:p>
          <a:p>
            <a:pPr marL="342900" indent="-342900">
              <a:spcBef>
                <a:spcPct val="20000"/>
              </a:spcBef>
              <a:buClr>
                <a:schemeClr val="accent1"/>
              </a:buClr>
              <a:buSzPct val="65000"/>
              <a:buFont typeface="Wingdings" charset="0"/>
              <a:buChar char="n"/>
            </a:pPr>
            <a:r>
              <a:rPr lang="en-US" sz="2000" dirty="0"/>
              <a:t>Metamorphosed by heat, pressure, etc. over millions of years</a:t>
            </a:r>
          </a:p>
          <a:p>
            <a:pPr marL="342900" indent="-342900">
              <a:spcBef>
                <a:spcPct val="20000"/>
              </a:spcBef>
              <a:buClr>
                <a:schemeClr val="accent1"/>
              </a:buClr>
              <a:buSzPct val="65000"/>
              <a:buFont typeface="Wingdings" charset="0"/>
              <a:buChar char="n"/>
            </a:pPr>
            <a:r>
              <a:rPr lang="en-US" sz="2000" dirty="0"/>
              <a:t>Various forms due to different geological histories</a:t>
            </a:r>
          </a:p>
          <a:p>
            <a:pPr marL="669925" lvl="1" indent="-325438">
              <a:spcBef>
                <a:spcPct val="20000"/>
              </a:spcBef>
              <a:buClr>
                <a:schemeClr val="accent2"/>
              </a:buClr>
              <a:buSzPct val="60000"/>
              <a:buFont typeface="Wingdings" charset="0"/>
              <a:buChar char="q"/>
            </a:pPr>
            <a:r>
              <a:rPr lang="en-US" dirty="0"/>
              <a:t>Lignite:  46% to 60% carbon, 5,500-to 8,300 Btu/</a:t>
            </a:r>
            <a:r>
              <a:rPr lang="en-US" dirty="0" err="1"/>
              <a:t>lb</a:t>
            </a:r>
            <a:endParaRPr lang="en-US" dirty="0"/>
          </a:p>
          <a:p>
            <a:pPr marL="669925" lvl="1" indent="-325438">
              <a:spcBef>
                <a:spcPct val="20000"/>
              </a:spcBef>
              <a:buClr>
                <a:schemeClr val="accent2"/>
              </a:buClr>
              <a:buSzPct val="60000"/>
              <a:buFont typeface="Wingdings" charset="0"/>
              <a:buChar char="q"/>
            </a:pPr>
            <a:r>
              <a:rPr lang="en-US" dirty="0"/>
              <a:t>Bituminous: 46% to 86%carbon, 8,300–15,600 Btu/</a:t>
            </a:r>
            <a:r>
              <a:rPr lang="en-US" dirty="0" err="1"/>
              <a:t>lb</a:t>
            </a:r>
            <a:endParaRPr lang="en-US" dirty="0"/>
          </a:p>
          <a:p>
            <a:pPr marL="669925" lvl="1" indent="-325438">
              <a:spcBef>
                <a:spcPct val="20000"/>
              </a:spcBef>
              <a:buClr>
                <a:schemeClr val="accent2"/>
              </a:buClr>
              <a:buSzPct val="60000"/>
              <a:buFont typeface="Wingdings" charset="0"/>
              <a:buChar char="q"/>
            </a:pPr>
            <a:r>
              <a:rPr lang="en-US" dirty="0"/>
              <a:t>Anthracite: 86% to 98% carbon, 13,500–15,600 Btu/</a:t>
            </a:r>
            <a:r>
              <a:rPr lang="en-US" dirty="0" err="1"/>
              <a:t>lb</a:t>
            </a:r>
            <a:endParaRPr lang="en-US" dirty="0"/>
          </a:p>
          <a:p>
            <a:pPr marL="342900" indent="-342900">
              <a:spcBef>
                <a:spcPct val="20000"/>
              </a:spcBef>
              <a:buClr>
                <a:schemeClr val="accent1"/>
              </a:buClr>
              <a:buSzPct val="65000"/>
              <a:buFont typeface="Wingdings" charset="0"/>
              <a:buChar char="n"/>
            </a:pPr>
            <a:r>
              <a:rPr lang="en-US" sz="2000" dirty="0"/>
              <a:t>Significant amounts of sulfur nitrogen, and hydrogen</a:t>
            </a:r>
          </a:p>
        </p:txBody>
      </p:sp>
    </p:spTree>
  </p:cSld>
  <p:clrMapOvr>
    <a:masterClrMapping/>
  </p:clrMapOvr>
  <p:transition>
    <p:pull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36E5D41D-66C2-A84B-B96C-733CBD172CFB}" type="slidenum">
              <a:rPr lang="en-US" smtClean="0">
                <a:latin typeface="Garamond" charset="0"/>
              </a:rPr>
              <a:pPr eaLnBrk="1" hangingPunct="1"/>
              <a:t>50</a:t>
            </a:fld>
            <a:endParaRPr lang="en-US" dirty="0">
              <a:latin typeface="Garamond" charset="0"/>
            </a:endParaRPr>
          </a:p>
        </p:txBody>
      </p:sp>
      <p:sp>
        <p:nvSpPr>
          <p:cNvPr id="52227" name="Rectangle 2"/>
          <p:cNvSpPr>
            <a:spLocks noGrp="1" noChangeArrowheads="1"/>
          </p:cNvSpPr>
          <p:nvPr>
            <p:ph type="title"/>
          </p:nvPr>
        </p:nvSpPr>
        <p:spPr/>
        <p:txBody>
          <a:bodyPr/>
          <a:lstStyle/>
          <a:p>
            <a:pPr eaLnBrk="1" hangingPunct="1"/>
            <a:r>
              <a:rPr lang="en-US">
                <a:latin typeface="Garamond" charset="0"/>
              </a:rPr>
              <a:t>Novel CS Concepts</a:t>
            </a:r>
          </a:p>
        </p:txBody>
      </p:sp>
      <p:sp>
        <p:nvSpPr>
          <p:cNvPr id="52228" name="Rectangle 3"/>
          <p:cNvSpPr>
            <a:spLocks noGrp="1" noChangeArrowheads="1"/>
          </p:cNvSpPr>
          <p:nvPr>
            <p:ph type="body" idx="1"/>
          </p:nvPr>
        </p:nvSpPr>
        <p:spPr>
          <a:xfrm>
            <a:off x="381000" y="1295400"/>
            <a:ext cx="8229600" cy="4530725"/>
          </a:xfrm>
        </p:spPr>
        <p:txBody>
          <a:bodyPr/>
          <a:lstStyle/>
          <a:p>
            <a:pPr eaLnBrk="1" hangingPunct="1">
              <a:lnSpc>
                <a:spcPct val="80000"/>
              </a:lnSpc>
            </a:pPr>
            <a:r>
              <a:rPr lang="en-US" sz="2600" dirty="0">
                <a:latin typeface="Arial" charset="0"/>
              </a:rPr>
              <a:t>Advanced catalysts for CO</a:t>
            </a:r>
            <a:r>
              <a:rPr lang="en-US" sz="2600" baseline="-25000" dirty="0">
                <a:latin typeface="Arial" charset="0"/>
              </a:rPr>
              <a:t>2</a:t>
            </a:r>
            <a:r>
              <a:rPr lang="en-US" sz="2600" dirty="0">
                <a:latin typeface="Arial" charset="0"/>
              </a:rPr>
              <a:t> or CO conversion; </a:t>
            </a:r>
          </a:p>
          <a:p>
            <a:pPr eaLnBrk="1" hangingPunct="1">
              <a:lnSpc>
                <a:spcPct val="80000"/>
              </a:lnSpc>
            </a:pPr>
            <a:r>
              <a:rPr lang="en-US" sz="2600" dirty="0">
                <a:latin typeface="Arial" charset="0"/>
              </a:rPr>
              <a:t>Novel solvents, sorbents, membranes, and thin films for gas separation; </a:t>
            </a:r>
          </a:p>
          <a:p>
            <a:pPr eaLnBrk="1" hangingPunct="1">
              <a:lnSpc>
                <a:spcPct val="80000"/>
              </a:lnSpc>
            </a:pPr>
            <a:r>
              <a:rPr lang="en-US" sz="2600" dirty="0">
                <a:latin typeface="Arial" charset="0"/>
              </a:rPr>
              <a:t>Engineered photosynthesis systems; </a:t>
            </a:r>
          </a:p>
          <a:p>
            <a:pPr eaLnBrk="1" hangingPunct="1">
              <a:lnSpc>
                <a:spcPct val="80000"/>
              </a:lnSpc>
            </a:pPr>
            <a:r>
              <a:rPr lang="en-US" sz="2600" dirty="0">
                <a:latin typeface="Arial" charset="0"/>
              </a:rPr>
              <a:t>Non-photosynthetic mechanisms for CO</a:t>
            </a:r>
            <a:r>
              <a:rPr lang="en-US" sz="2600" baseline="-25000" dirty="0">
                <a:latin typeface="Arial" charset="0"/>
              </a:rPr>
              <a:t>2</a:t>
            </a:r>
            <a:r>
              <a:rPr lang="en-US" sz="2600" dirty="0">
                <a:latin typeface="Arial" charset="0"/>
              </a:rPr>
              <a:t> fixation (methanogenesis and acetogenesis); </a:t>
            </a:r>
          </a:p>
          <a:p>
            <a:pPr eaLnBrk="1" hangingPunct="1">
              <a:lnSpc>
                <a:spcPct val="80000"/>
              </a:lnSpc>
            </a:pPr>
            <a:r>
              <a:rPr lang="en-US" sz="2600" dirty="0">
                <a:latin typeface="Arial" charset="0"/>
              </a:rPr>
              <a:t>Genetic manipulation of agricultural and tree to enhance CO</a:t>
            </a:r>
            <a:r>
              <a:rPr lang="en-US" sz="2600" baseline="-25000" dirty="0">
                <a:latin typeface="Arial" charset="0"/>
              </a:rPr>
              <a:t>2</a:t>
            </a:r>
            <a:r>
              <a:rPr lang="en-US" sz="2600" dirty="0">
                <a:latin typeface="Arial" charset="0"/>
              </a:rPr>
              <a:t> sequestering potential; </a:t>
            </a:r>
          </a:p>
          <a:p>
            <a:pPr eaLnBrk="1" hangingPunct="1">
              <a:lnSpc>
                <a:spcPct val="80000"/>
              </a:lnSpc>
            </a:pPr>
            <a:r>
              <a:rPr lang="en-US" sz="2600" dirty="0">
                <a:latin typeface="Arial" charset="0"/>
              </a:rPr>
              <a:t>Advanced decarbonization systems; and </a:t>
            </a:r>
          </a:p>
          <a:p>
            <a:pPr eaLnBrk="1" hangingPunct="1">
              <a:lnSpc>
                <a:spcPct val="80000"/>
              </a:lnSpc>
            </a:pPr>
            <a:r>
              <a:rPr lang="en-US" sz="2600" dirty="0">
                <a:latin typeface="Arial" charset="0"/>
              </a:rPr>
              <a:t>Biomimetic systems. </a:t>
            </a:r>
          </a:p>
        </p:txBody>
      </p:sp>
      <p:sp>
        <p:nvSpPr>
          <p:cNvPr id="52229" name="Rectangle 4"/>
          <p:cNvSpPr>
            <a:spLocks noChangeArrowheads="1"/>
          </p:cNvSpPr>
          <p:nvPr/>
        </p:nvSpPr>
        <p:spPr bwMode="auto">
          <a:xfrm>
            <a:off x="415925" y="6183313"/>
            <a:ext cx="43021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a:t>http://www.fossil.energy.gov/programs/sequestration</a:t>
            </a:r>
          </a:p>
        </p:txBody>
      </p:sp>
    </p:spTree>
  </p:cSld>
  <p:clrMapOvr>
    <a:masterClrMapping/>
  </p:clrMapOvr>
  <p:transition>
    <p:pull dir="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A76CBDCE-8225-A144-BB49-E3EE67E4CD9B}" type="slidenum">
              <a:rPr lang="en-US" smtClean="0">
                <a:latin typeface="Garamond" charset="0"/>
              </a:rPr>
              <a:pPr eaLnBrk="1" hangingPunct="1"/>
              <a:t>51</a:t>
            </a:fld>
            <a:endParaRPr lang="en-US" dirty="0">
              <a:latin typeface="Garamond" charset="0"/>
            </a:endParaRPr>
          </a:p>
        </p:txBody>
      </p:sp>
      <p:sp>
        <p:nvSpPr>
          <p:cNvPr id="53251" name="Rectangle 2"/>
          <p:cNvSpPr>
            <a:spLocks noGrp="1" noChangeArrowheads="1"/>
          </p:cNvSpPr>
          <p:nvPr>
            <p:ph type="title"/>
          </p:nvPr>
        </p:nvSpPr>
        <p:spPr/>
        <p:txBody>
          <a:bodyPr/>
          <a:lstStyle/>
          <a:p>
            <a:pPr eaLnBrk="1" hangingPunct="1"/>
            <a:r>
              <a:rPr lang="en-US">
                <a:latin typeface="Garamond" charset="0"/>
              </a:rPr>
              <a:t>Carbon Sequestration</a:t>
            </a:r>
          </a:p>
        </p:txBody>
      </p:sp>
      <p:pic>
        <p:nvPicPr>
          <p:cNvPr id="53252" name="Picture 3" descr="Carbon Retention Capacity of Sequestration Options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990600"/>
            <a:ext cx="49530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3" name="Rectangle 4"/>
          <p:cNvSpPr>
            <a:spLocks noChangeArrowheads="1"/>
          </p:cNvSpPr>
          <p:nvPr/>
        </p:nvSpPr>
        <p:spPr bwMode="auto">
          <a:xfrm>
            <a:off x="442913" y="6237288"/>
            <a:ext cx="43021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a:t>http://www.fossil.energy.gov/programs/sequestration</a:t>
            </a:r>
          </a:p>
        </p:txBody>
      </p:sp>
    </p:spTree>
  </p:cSld>
  <p:clrMapOvr>
    <a:masterClrMapping/>
  </p:clrMapOvr>
  <p:transition>
    <p:pull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ltLang="en-US" dirty="0"/>
              <a:t>9-</a:t>
            </a:r>
            <a:fld id="{A2F711DD-F66A-1B40-8252-9724FB21E2ED}" type="slidenum">
              <a:rPr lang="en-US" altLang="en-US" smtClean="0"/>
              <a:pPr/>
              <a:t>52</a:t>
            </a:fld>
            <a:endParaRPr lang="en-US" altLang="en-US" dirty="0"/>
          </a:p>
        </p:txBody>
      </p:sp>
      <p:sp>
        <p:nvSpPr>
          <p:cNvPr id="463874" name="Rectangle 2"/>
          <p:cNvSpPr>
            <a:spLocks noGrp="1" noChangeArrowheads="1"/>
          </p:cNvSpPr>
          <p:nvPr>
            <p:ph type="title"/>
          </p:nvPr>
        </p:nvSpPr>
        <p:spPr/>
        <p:txBody>
          <a:bodyPr/>
          <a:lstStyle/>
          <a:p>
            <a:r>
              <a:rPr lang="en-US" altLang="x-none"/>
              <a:t>Hydrogen as a Fuel Source</a:t>
            </a:r>
          </a:p>
        </p:txBody>
      </p:sp>
      <p:sp>
        <p:nvSpPr>
          <p:cNvPr id="463875" name="Rectangle 3"/>
          <p:cNvSpPr>
            <a:spLocks noGrp="1" noChangeArrowheads="1"/>
          </p:cNvSpPr>
          <p:nvPr>
            <p:ph type="body" idx="1"/>
          </p:nvPr>
        </p:nvSpPr>
        <p:spPr>
          <a:xfrm>
            <a:off x="381000" y="1219200"/>
            <a:ext cx="8229600" cy="4530725"/>
          </a:xfrm>
        </p:spPr>
        <p:txBody>
          <a:bodyPr/>
          <a:lstStyle/>
          <a:p>
            <a:r>
              <a:rPr lang="en-US" altLang="x-none"/>
              <a:t>Brief overview of fuel cell concepts</a:t>
            </a:r>
          </a:p>
          <a:p>
            <a:r>
              <a:rPr lang="en-US" altLang="x-none"/>
              <a:t>Characteristics of hydrogen as a fuel</a:t>
            </a:r>
          </a:p>
          <a:p>
            <a:r>
              <a:rPr lang="en-US" altLang="x-none"/>
              <a:t>Fuel cells for transportation vehicles</a:t>
            </a:r>
          </a:p>
          <a:p>
            <a:r>
              <a:rPr lang="en-US" altLang="x-none"/>
              <a:t>Fuel cells for stationary distributed power</a:t>
            </a:r>
          </a:p>
        </p:txBody>
      </p:sp>
    </p:spTree>
  </p:cSld>
  <p:clrMapOvr>
    <a:masterClrMapping/>
  </p:clrMapOvr>
  <p:transition>
    <p:pull dir="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ltLang="en-US" dirty="0"/>
              <a:t>9-</a:t>
            </a:r>
            <a:fld id="{8600E4E6-D52D-E848-8799-70FD55865869}" type="slidenum">
              <a:rPr lang="en-US" altLang="en-US" smtClean="0"/>
              <a:pPr/>
              <a:t>53</a:t>
            </a:fld>
            <a:endParaRPr lang="en-US" altLang="en-US" dirty="0"/>
          </a:p>
        </p:txBody>
      </p:sp>
      <p:sp>
        <p:nvSpPr>
          <p:cNvPr id="465922" name="Rectangle 2"/>
          <p:cNvSpPr>
            <a:spLocks noGrp="1" noChangeArrowheads="1"/>
          </p:cNvSpPr>
          <p:nvPr>
            <p:ph type="title"/>
          </p:nvPr>
        </p:nvSpPr>
        <p:spPr/>
        <p:txBody>
          <a:bodyPr/>
          <a:lstStyle/>
          <a:p>
            <a:r>
              <a:rPr lang="en-US" altLang="x-none"/>
              <a:t>Promise of Fuel Cells</a:t>
            </a:r>
          </a:p>
        </p:txBody>
      </p:sp>
      <p:sp>
        <p:nvSpPr>
          <p:cNvPr id="465923" name="Rectangle 3"/>
          <p:cNvSpPr>
            <a:spLocks noGrp="1" noChangeArrowheads="1"/>
          </p:cNvSpPr>
          <p:nvPr>
            <p:ph type="body" idx="1"/>
          </p:nvPr>
        </p:nvSpPr>
        <p:spPr>
          <a:xfrm>
            <a:off x="304800" y="914400"/>
            <a:ext cx="8229600" cy="4530725"/>
          </a:xfrm>
          <a:noFill/>
          <a:ln/>
        </p:spPr>
        <p:txBody>
          <a:bodyPr/>
          <a:lstStyle/>
          <a:p>
            <a:endParaRPr lang="en-US" altLang="x-none" i="1"/>
          </a:p>
          <a:p>
            <a:r>
              <a:rPr lang="en-US" altLang="x-none" i="1"/>
              <a:t>“A score of non-utility companies are well advanced toward developing a powerful chemical fuel cell, which could sit in some hidden closet of every home silently ticking off electric power.”</a:t>
            </a:r>
            <a:br>
              <a:rPr lang="en-US" altLang="x-none" i="1"/>
            </a:br>
            <a:endParaRPr lang="en-US" altLang="x-none" i="1"/>
          </a:p>
          <a:p>
            <a:pPr lvl="1"/>
            <a:r>
              <a:rPr lang="en-US" altLang="x-none"/>
              <a:t>Theodore Levitt, “Marketing Myopia,” </a:t>
            </a:r>
            <a:r>
              <a:rPr lang="en-US" altLang="x-none" i="1"/>
              <a:t>Harvard Business Review, </a:t>
            </a:r>
            <a:r>
              <a:rPr lang="en-US" altLang="x-none"/>
              <a:t>1960</a:t>
            </a:r>
          </a:p>
        </p:txBody>
      </p:sp>
    </p:spTree>
  </p:cSld>
  <p:clrMapOvr>
    <a:masterClrMapping/>
  </p:clrMapOvr>
  <p:transition>
    <p:pull dir="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ltLang="en-US" dirty="0"/>
              <a:t>9-</a:t>
            </a:r>
            <a:fld id="{63B68755-5FED-D54E-BB6D-63A7B1E8B475}" type="slidenum">
              <a:rPr lang="en-US" altLang="en-US" smtClean="0"/>
              <a:pPr/>
              <a:t>54</a:t>
            </a:fld>
            <a:endParaRPr lang="en-US" altLang="en-US" dirty="0"/>
          </a:p>
        </p:txBody>
      </p:sp>
      <p:sp>
        <p:nvSpPr>
          <p:cNvPr id="467970" name="Rectangle 2"/>
          <p:cNvSpPr>
            <a:spLocks noGrp="1" noChangeArrowheads="1"/>
          </p:cNvSpPr>
          <p:nvPr>
            <p:ph type="title"/>
          </p:nvPr>
        </p:nvSpPr>
        <p:spPr/>
        <p:txBody>
          <a:bodyPr/>
          <a:lstStyle/>
          <a:p>
            <a:r>
              <a:rPr lang="en-US" altLang="x-none"/>
              <a:t>PEM Fuel Cell</a:t>
            </a:r>
          </a:p>
        </p:txBody>
      </p:sp>
      <p:pic>
        <p:nvPicPr>
          <p:cNvPr id="467971" name="Picture 3" descr="fuel-cell-par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 y="990600"/>
            <a:ext cx="57150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467972" name="Picture 4" descr="E_FuelCe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72050" y="1371600"/>
            <a:ext cx="3657600" cy="232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ltLang="en-US" dirty="0"/>
              <a:t>9-</a:t>
            </a:r>
            <a:fld id="{A993FB86-1152-F042-930D-2CC947F4AF8A}" type="slidenum">
              <a:rPr lang="en-US" altLang="en-US" smtClean="0"/>
              <a:pPr/>
              <a:t>55</a:t>
            </a:fld>
            <a:endParaRPr lang="en-US" altLang="en-US" dirty="0"/>
          </a:p>
        </p:txBody>
      </p:sp>
      <p:sp>
        <p:nvSpPr>
          <p:cNvPr id="470018" name="Rectangle 2"/>
          <p:cNvSpPr>
            <a:spLocks noGrp="1" noChangeArrowheads="1"/>
          </p:cNvSpPr>
          <p:nvPr>
            <p:ph type="title"/>
          </p:nvPr>
        </p:nvSpPr>
        <p:spPr/>
        <p:txBody>
          <a:bodyPr/>
          <a:lstStyle/>
          <a:p>
            <a:r>
              <a:rPr lang="en-US" altLang="x-none"/>
              <a:t>PEM Components</a:t>
            </a:r>
          </a:p>
        </p:txBody>
      </p:sp>
      <p:sp>
        <p:nvSpPr>
          <p:cNvPr id="470019" name="Rectangle 3"/>
          <p:cNvSpPr>
            <a:spLocks noGrp="1" noChangeArrowheads="1"/>
          </p:cNvSpPr>
          <p:nvPr>
            <p:ph type="body" idx="1"/>
          </p:nvPr>
        </p:nvSpPr>
        <p:spPr>
          <a:xfrm>
            <a:off x="366713" y="941388"/>
            <a:ext cx="8288337" cy="3417887"/>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1800">
                <a:solidFill>
                  <a:srgbClr val="000000"/>
                </a:solidFill>
              </a:rPr>
              <a:t>Anode: Negative post of the fuel cell. </a:t>
            </a:r>
          </a:p>
          <a:p>
            <a:pPr lvl="1"/>
            <a:r>
              <a:rPr lang="en-US" altLang="x-none" sz="1700">
                <a:solidFill>
                  <a:srgbClr val="000000"/>
                </a:solidFill>
              </a:rPr>
              <a:t>Conducts the electrons freed from the hydrogen molecules </a:t>
            </a:r>
          </a:p>
          <a:p>
            <a:pPr lvl="1"/>
            <a:r>
              <a:rPr lang="en-US" altLang="x-none" sz="1700">
                <a:solidFill>
                  <a:srgbClr val="000000"/>
                </a:solidFill>
              </a:rPr>
              <a:t>Etched channels disperse hydrogen gas over the surface of catalyst.</a:t>
            </a:r>
          </a:p>
          <a:p>
            <a:r>
              <a:rPr lang="en-US" altLang="x-none" sz="1800">
                <a:solidFill>
                  <a:srgbClr val="000000"/>
                </a:solidFill>
              </a:rPr>
              <a:t>Cathode: Positive post of the fuel cell</a:t>
            </a:r>
          </a:p>
          <a:p>
            <a:pPr lvl="1"/>
            <a:r>
              <a:rPr lang="en-US" altLang="x-none" sz="1700">
                <a:solidFill>
                  <a:srgbClr val="000000"/>
                </a:solidFill>
              </a:rPr>
              <a:t>Etched channels distribute oxygen to the surface of the catalyst.</a:t>
            </a:r>
          </a:p>
          <a:p>
            <a:pPr lvl="1"/>
            <a:r>
              <a:rPr lang="en-US" altLang="x-none" sz="1700">
                <a:solidFill>
                  <a:srgbClr val="000000"/>
                </a:solidFill>
              </a:rPr>
              <a:t>Conducts electrons back from the external circuit to the catalyst</a:t>
            </a:r>
          </a:p>
          <a:p>
            <a:pPr lvl="1"/>
            <a:r>
              <a:rPr lang="en-US" altLang="x-none" sz="1700">
                <a:solidFill>
                  <a:srgbClr val="000000"/>
                </a:solidFill>
              </a:rPr>
              <a:t>Recombine with the hydrogen ions and oxygen to form water. </a:t>
            </a:r>
          </a:p>
          <a:p>
            <a:r>
              <a:rPr lang="en-US" altLang="x-none" sz="1800">
                <a:solidFill>
                  <a:srgbClr val="000000"/>
                </a:solidFill>
              </a:rPr>
              <a:t>Electrolyte</a:t>
            </a:r>
          </a:p>
          <a:p>
            <a:pPr lvl="1"/>
            <a:r>
              <a:rPr lang="en-US" altLang="x-none" sz="1700">
                <a:solidFill>
                  <a:srgbClr val="000000"/>
                </a:solidFill>
              </a:rPr>
              <a:t>Proton exchange membrane.</a:t>
            </a:r>
          </a:p>
          <a:p>
            <a:pPr lvl="1"/>
            <a:r>
              <a:rPr lang="en-US" altLang="x-none" sz="1700">
                <a:solidFill>
                  <a:srgbClr val="000000"/>
                </a:solidFill>
              </a:rPr>
              <a:t>Specially treated material, only conducts positively charged ions.</a:t>
            </a:r>
          </a:p>
          <a:p>
            <a:pPr lvl="1"/>
            <a:r>
              <a:rPr lang="en-US" altLang="x-none" sz="1700">
                <a:solidFill>
                  <a:srgbClr val="000000"/>
                </a:solidFill>
              </a:rPr>
              <a:t>Membrane blocks electrons</a:t>
            </a:r>
            <a:r>
              <a:rPr lang="en-US" altLang="x-none" sz="1900">
                <a:solidFill>
                  <a:srgbClr val="000000"/>
                </a:solidFill>
              </a:rPr>
              <a:t>. </a:t>
            </a:r>
          </a:p>
          <a:p>
            <a:r>
              <a:rPr lang="en-US" altLang="x-none" sz="1800">
                <a:solidFill>
                  <a:srgbClr val="000000"/>
                </a:solidFill>
              </a:rPr>
              <a:t>Catalyst </a:t>
            </a:r>
          </a:p>
          <a:p>
            <a:pPr lvl="1"/>
            <a:r>
              <a:rPr lang="en-US" altLang="x-none" sz="1700">
                <a:solidFill>
                  <a:srgbClr val="000000"/>
                </a:solidFill>
              </a:rPr>
              <a:t>Special material that facilitates reaction of oxygen and hydrogen</a:t>
            </a:r>
          </a:p>
          <a:p>
            <a:pPr lvl="1"/>
            <a:r>
              <a:rPr lang="en-US" altLang="x-none" sz="1700">
                <a:solidFill>
                  <a:srgbClr val="000000"/>
                </a:solidFill>
              </a:rPr>
              <a:t>Usually platinum powder very thinly coated onto carbon paper or cloth.</a:t>
            </a:r>
          </a:p>
          <a:p>
            <a:pPr lvl="1"/>
            <a:r>
              <a:rPr lang="en-US" altLang="x-none" sz="1700">
                <a:solidFill>
                  <a:srgbClr val="000000"/>
                </a:solidFill>
              </a:rPr>
              <a:t>Rough &amp; porous maximizes surface area exposed to hydrogen or oxygen</a:t>
            </a:r>
          </a:p>
          <a:p>
            <a:pPr lvl="1"/>
            <a:r>
              <a:rPr lang="en-US" altLang="x-none" sz="1700">
                <a:solidFill>
                  <a:srgbClr val="000000"/>
                </a:solidFill>
              </a:rPr>
              <a:t>Platinum-coated side of the catalyst faces the PEM. </a:t>
            </a:r>
          </a:p>
        </p:txBody>
      </p:sp>
    </p:spTree>
  </p:cSld>
  <p:clrMapOvr>
    <a:masterClrMapping/>
  </p:clrMapOvr>
  <p:transition>
    <p:pull dir="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ltLang="en-US" dirty="0"/>
              <a:t>9-</a:t>
            </a:r>
            <a:fld id="{49AA93E1-2282-AC41-82CE-EFB6A3660966}" type="slidenum">
              <a:rPr lang="en-US" altLang="en-US" smtClean="0"/>
              <a:pPr/>
              <a:t>56</a:t>
            </a:fld>
            <a:endParaRPr lang="en-US" altLang="en-US" dirty="0"/>
          </a:p>
        </p:txBody>
      </p:sp>
      <p:sp>
        <p:nvSpPr>
          <p:cNvPr id="472066" name="Rectangle 2"/>
          <p:cNvSpPr>
            <a:spLocks noGrp="1" noChangeArrowheads="1"/>
          </p:cNvSpPr>
          <p:nvPr>
            <p:ph type="title"/>
          </p:nvPr>
        </p:nvSpPr>
        <p:spPr/>
        <p:txBody>
          <a:bodyPr/>
          <a:lstStyle/>
          <a:p>
            <a:r>
              <a:rPr lang="en-US" altLang="x-none"/>
              <a:t>Fuel Cell Operation</a:t>
            </a:r>
          </a:p>
        </p:txBody>
      </p:sp>
      <p:pic>
        <p:nvPicPr>
          <p:cNvPr id="472067" name="Picture 3" descr="pem30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143000"/>
            <a:ext cx="34544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72068" name="Rectangle 4"/>
          <p:cNvSpPr>
            <a:spLocks noGrp="1" noChangeArrowheads="1"/>
          </p:cNvSpPr>
          <p:nvPr>
            <p:ph type="body" idx="1"/>
          </p:nvPr>
        </p:nvSpPr>
        <p:spPr>
          <a:xfrm>
            <a:off x="3962400" y="1066800"/>
            <a:ext cx="4953000" cy="5257800"/>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x-none" sz="1800">
                <a:solidFill>
                  <a:srgbClr val="000000"/>
                </a:solidFill>
              </a:rPr>
              <a:t>Pressurized hydrogen gas (H</a:t>
            </a:r>
            <a:r>
              <a:rPr lang="en-US" altLang="x-none" sz="1800" baseline="-25000">
                <a:solidFill>
                  <a:srgbClr val="000000"/>
                </a:solidFill>
              </a:rPr>
              <a:t>2</a:t>
            </a:r>
            <a:r>
              <a:rPr lang="en-US" altLang="x-none" sz="1800">
                <a:solidFill>
                  <a:srgbClr val="000000"/>
                </a:solidFill>
              </a:rPr>
              <a:t>) enters cell on anode side. </a:t>
            </a:r>
          </a:p>
          <a:p>
            <a:pPr>
              <a:lnSpc>
                <a:spcPct val="90000"/>
              </a:lnSpc>
            </a:pPr>
            <a:r>
              <a:rPr lang="en-US" altLang="x-none" sz="1800">
                <a:solidFill>
                  <a:srgbClr val="000000"/>
                </a:solidFill>
              </a:rPr>
              <a:t>Gas is forced through catalyst by pressure. </a:t>
            </a:r>
          </a:p>
          <a:p>
            <a:pPr lvl="1">
              <a:lnSpc>
                <a:spcPct val="90000"/>
              </a:lnSpc>
            </a:pPr>
            <a:r>
              <a:rPr lang="en-US" altLang="x-none" sz="1800">
                <a:solidFill>
                  <a:srgbClr val="000000"/>
                </a:solidFill>
              </a:rPr>
              <a:t>H</a:t>
            </a:r>
            <a:r>
              <a:rPr lang="en-US" altLang="x-none" sz="1800" baseline="-25000">
                <a:solidFill>
                  <a:srgbClr val="000000"/>
                </a:solidFill>
              </a:rPr>
              <a:t>2 </a:t>
            </a:r>
            <a:r>
              <a:rPr lang="en-US" altLang="x-none" sz="1800">
                <a:solidFill>
                  <a:srgbClr val="000000"/>
                </a:solidFill>
              </a:rPr>
              <a:t>molecule splits into two H+ ions and two electrons (e-) on contact with platinum catalyst</a:t>
            </a:r>
          </a:p>
          <a:p>
            <a:pPr>
              <a:lnSpc>
                <a:spcPct val="90000"/>
              </a:lnSpc>
            </a:pPr>
            <a:r>
              <a:rPr lang="en-US" altLang="x-none" sz="1800">
                <a:solidFill>
                  <a:srgbClr val="000000"/>
                </a:solidFill>
              </a:rPr>
              <a:t>Electrons are conducted through the anode through load (e.g., motor) and return cathode side of fuel cell</a:t>
            </a:r>
          </a:p>
          <a:p>
            <a:pPr>
              <a:lnSpc>
                <a:spcPct val="90000"/>
              </a:lnSpc>
            </a:pPr>
            <a:r>
              <a:rPr lang="en-US" altLang="x-none" sz="1800">
                <a:solidFill>
                  <a:srgbClr val="000000"/>
                </a:solidFill>
              </a:rPr>
              <a:t>On the cathode side, oxygen gas (O</a:t>
            </a:r>
            <a:r>
              <a:rPr lang="en-US" altLang="x-none" sz="1800" baseline="-25000">
                <a:solidFill>
                  <a:srgbClr val="000000"/>
                </a:solidFill>
              </a:rPr>
              <a:t>2</a:t>
            </a:r>
            <a:r>
              <a:rPr lang="en-US" altLang="x-none" sz="1800">
                <a:solidFill>
                  <a:srgbClr val="000000"/>
                </a:solidFill>
              </a:rPr>
              <a:t>) is forced through the catalyst</a:t>
            </a:r>
          </a:p>
          <a:p>
            <a:pPr lvl="1">
              <a:lnSpc>
                <a:spcPct val="90000"/>
              </a:lnSpc>
            </a:pPr>
            <a:r>
              <a:rPr lang="en-US" altLang="x-none" sz="1800">
                <a:solidFill>
                  <a:srgbClr val="000000"/>
                </a:solidFill>
              </a:rPr>
              <a:t>Forms two oxygen atoms, each with a strong negative charge. </a:t>
            </a:r>
          </a:p>
          <a:p>
            <a:pPr lvl="1">
              <a:lnSpc>
                <a:spcPct val="90000"/>
              </a:lnSpc>
            </a:pPr>
            <a:r>
              <a:rPr lang="en-US" altLang="x-none" sz="1800">
                <a:solidFill>
                  <a:srgbClr val="000000"/>
                </a:solidFill>
              </a:rPr>
              <a:t>Negative charge attracts the two H+ ions through the membrane, </a:t>
            </a:r>
          </a:p>
          <a:p>
            <a:pPr lvl="1">
              <a:lnSpc>
                <a:spcPct val="90000"/>
              </a:lnSpc>
            </a:pPr>
            <a:r>
              <a:rPr lang="en-US" altLang="x-none" sz="1800">
                <a:solidFill>
                  <a:srgbClr val="000000"/>
                </a:solidFill>
              </a:rPr>
              <a:t>Combine with an oxygen atom and two electrons from the external circuit to form a water molecule (H</a:t>
            </a:r>
            <a:r>
              <a:rPr lang="en-US" altLang="x-none" sz="1800" baseline="-25000">
                <a:solidFill>
                  <a:srgbClr val="000000"/>
                </a:solidFill>
              </a:rPr>
              <a:t>2</a:t>
            </a:r>
            <a:r>
              <a:rPr lang="en-US" altLang="x-none" sz="1800">
                <a:solidFill>
                  <a:srgbClr val="000000"/>
                </a:solidFill>
              </a:rPr>
              <a:t>O). </a:t>
            </a:r>
          </a:p>
        </p:txBody>
      </p:sp>
    </p:spTree>
  </p:cSld>
  <p:clrMapOvr>
    <a:masterClrMapping/>
  </p:clrMapOvr>
  <p:transition>
    <p:pull dir="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ltLang="en-US" dirty="0"/>
              <a:t>9-</a:t>
            </a:r>
            <a:fld id="{94868321-5B9F-AA4C-8250-AB0073B6F1BD}" type="slidenum">
              <a:rPr lang="en-US" altLang="en-US" smtClean="0"/>
              <a:pPr/>
              <a:t>57</a:t>
            </a:fld>
            <a:endParaRPr lang="en-US" altLang="en-US" dirty="0"/>
          </a:p>
        </p:txBody>
      </p:sp>
      <p:sp>
        <p:nvSpPr>
          <p:cNvPr id="474114" name="Rectangle 2"/>
          <p:cNvSpPr>
            <a:spLocks noGrp="1" noChangeArrowheads="1"/>
          </p:cNvSpPr>
          <p:nvPr>
            <p:ph type="title"/>
          </p:nvPr>
        </p:nvSpPr>
        <p:spPr/>
        <p:txBody>
          <a:bodyPr/>
          <a:lstStyle/>
          <a:p>
            <a:r>
              <a:rPr lang="en-US" altLang="x-none"/>
              <a:t>Methane as a Fuel Source</a:t>
            </a:r>
          </a:p>
        </p:txBody>
      </p:sp>
      <p:pic>
        <p:nvPicPr>
          <p:cNvPr id="474115" name="Picture 3"/>
          <p:cNvPicPr>
            <a:picLocks noChangeAspect="1" noChangeArrowheads="1"/>
          </p:cNvPicPr>
          <p:nvPr/>
        </p:nvPicPr>
        <p:blipFill>
          <a:blip r:embed="rId3" cstate="screen">
            <a:lum contrast="12000"/>
            <a:extLst>
              <a:ext uri="{28A0092B-C50C-407E-A947-70E740481C1C}">
                <a14:useLocalDpi xmlns:a14="http://schemas.microsoft.com/office/drawing/2010/main"/>
              </a:ext>
            </a:extLst>
          </a:blip>
          <a:srcRect/>
          <a:stretch>
            <a:fillRect/>
          </a:stretch>
        </p:blipFill>
        <p:spPr bwMode="auto">
          <a:xfrm>
            <a:off x="1143000" y="1143000"/>
            <a:ext cx="66294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116" name="Rectangle 4"/>
          <p:cNvSpPr>
            <a:spLocks noChangeArrowheads="1"/>
          </p:cNvSpPr>
          <p:nvPr/>
        </p:nvSpPr>
        <p:spPr bwMode="auto">
          <a:xfrm>
            <a:off x="6648450" y="3794125"/>
            <a:ext cx="515938" cy="2047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pull dir="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ltLang="en-US" dirty="0"/>
              <a:t>9-</a:t>
            </a:r>
            <a:fld id="{162A4389-A814-264C-9977-46571ACC9657}" type="slidenum">
              <a:rPr lang="en-US" altLang="en-US" smtClean="0"/>
              <a:pPr/>
              <a:t>58</a:t>
            </a:fld>
            <a:endParaRPr lang="en-US" altLang="en-US" dirty="0"/>
          </a:p>
        </p:txBody>
      </p:sp>
      <p:sp>
        <p:nvSpPr>
          <p:cNvPr id="476162" name="Rectangle 2"/>
          <p:cNvSpPr>
            <a:spLocks noGrp="1" noChangeArrowheads="1"/>
          </p:cNvSpPr>
          <p:nvPr>
            <p:ph type="title"/>
          </p:nvPr>
        </p:nvSpPr>
        <p:spPr/>
        <p:txBody>
          <a:bodyPr/>
          <a:lstStyle/>
          <a:p>
            <a:r>
              <a:rPr lang="en-US" altLang="x-none"/>
              <a:t>Major Types of Fuel Cells</a:t>
            </a:r>
          </a:p>
        </p:txBody>
      </p:sp>
      <p:graphicFrame>
        <p:nvGraphicFramePr>
          <p:cNvPr id="476163" name="Object 3"/>
          <p:cNvGraphicFramePr>
            <a:graphicFrameLocks noChangeAspect="1"/>
          </p:cNvGraphicFramePr>
          <p:nvPr/>
        </p:nvGraphicFramePr>
        <p:xfrm>
          <a:off x="1447800" y="949325"/>
          <a:ext cx="5999163" cy="5908675"/>
        </p:xfrm>
        <a:graphic>
          <a:graphicData uri="http://schemas.openxmlformats.org/presentationml/2006/ole">
            <mc:AlternateContent xmlns:mc="http://schemas.openxmlformats.org/markup-compatibility/2006">
              <mc:Choice xmlns:v="urn:schemas-microsoft-com:vml" Requires="v">
                <p:oleObj name="Document" r:id="rId3" imgW="7230664" imgH="7124887" progId="Word.Document.8">
                  <p:embed/>
                </p:oleObj>
              </mc:Choice>
              <mc:Fallback>
                <p:oleObj name="Document" r:id="rId3" imgW="7230664" imgH="712488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949325"/>
                        <a:ext cx="5999163"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6164" name="Text Box 4"/>
          <p:cNvSpPr txBox="1">
            <a:spLocks noChangeArrowheads="1"/>
          </p:cNvSpPr>
          <p:nvPr/>
        </p:nvSpPr>
        <p:spPr bwMode="auto">
          <a:xfrm>
            <a:off x="822325" y="6208713"/>
            <a:ext cx="614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t>Efficiencies based on HHV and don’t include fuel reforming</a:t>
            </a:r>
          </a:p>
        </p:txBody>
      </p:sp>
      <p:sp>
        <p:nvSpPr>
          <p:cNvPr id="2" name="Rectangle 1">
            <a:extLst>
              <a:ext uri="{FF2B5EF4-FFF2-40B4-BE49-F238E27FC236}">
                <a16:creationId xmlns:a16="http://schemas.microsoft.com/office/drawing/2014/main" id="{6562BE59-07C8-304A-9E3E-BAA919EB6037}"/>
              </a:ext>
            </a:extLst>
          </p:cNvPr>
          <p:cNvSpPr/>
          <p:nvPr/>
        </p:nvSpPr>
        <p:spPr>
          <a:xfrm>
            <a:off x="2923821" y="4312355"/>
            <a:ext cx="801511" cy="372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D7C22C-F9D0-6348-A949-944BBEA916F0}"/>
              </a:ext>
            </a:extLst>
          </p:cNvPr>
          <p:cNvSpPr/>
          <p:nvPr/>
        </p:nvSpPr>
        <p:spPr>
          <a:xfrm>
            <a:off x="4064001" y="4301067"/>
            <a:ext cx="908754" cy="366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49422A-B4C2-FF4D-A4BA-C5CB1901B0F2}"/>
              </a:ext>
            </a:extLst>
          </p:cNvPr>
          <p:cNvSpPr/>
          <p:nvPr/>
        </p:nvSpPr>
        <p:spPr>
          <a:xfrm>
            <a:off x="5204181" y="4357512"/>
            <a:ext cx="908754" cy="366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Text Box 3"/>
          <p:cNvSpPr txBox="1">
            <a:spLocks noChangeArrowheads="1"/>
          </p:cNvSpPr>
          <p:nvPr/>
        </p:nvSpPr>
        <p:spPr bwMode="auto">
          <a:xfrm>
            <a:off x="381000" y="6161088"/>
            <a:ext cx="9525000"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20000"/>
              </a:spcBef>
              <a:buFont typeface="Wingdings" charset="2"/>
              <a:buNone/>
            </a:pPr>
            <a:r>
              <a:rPr lang="en-US" altLang="x-none" sz="1800">
                <a:latin typeface="Arial" charset="0"/>
              </a:rPr>
              <a:t>Higher power density: lower cell cost vs. cell cooling issues</a:t>
            </a:r>
          </a:p>
          <a:p>
            <a:pPr>
              <a:spcBef>
                <a:spcPct val="20000"/>
              </a:spcBef>
              <a:buFont typeface="Wingdings" charset="2"/>
              <a:buNone/>
            </a:pPr>
            <a:r>
              <a:rPr lang="en-US" altLang="x-none" sz="1800">
                <a:latin typeface="Arial" charset="0"/>
              </a:rPr>
              <a:t>Lower power density:  lower parasitics vs. larger stacks (higher costs)</a:t>
            </a:r>
          </a:p>
        </p:txBody>
      </p:sp>
      <p:sp>
        <p:nvSpPr>
          <p:cNvPr id="6" name="Slide Number Placeholder 5"/>
          <p:cNvSpPr>
            <a:spLocks noGrp="1"/>
          </p:cNvSpPr>
          <p:nvPr>
            <p:ph type="sldNum" sz="quarter" idx="12"/>
          </p:nvPr>
        </p:nvSpPr>
        <p:spPr/>
        <p:txBody>
          <a:bodyPr/>
          <a:lstStyle/>
          <a:p>
            <a:r>
              <a:rPr lang="en-US" altLang="en-US" dirty="0"/>
              <a:t>9-</a:t>
            </a:r>
            <a:fld id="{D00CF62E-5753-E14F-8DE1-2A19193821C6}" type="slidenum">
              <a:rPr lang="en-US" altLang="en-US" smtClean="0"/>
              <a:pPr/>
              <a:t>59</a:t>
            </a:fld>
            <a:endParaRPr lang="en-US" altLang="en-US" dirty="0"/>
          </a:p>
        </p:txBody>
      </p:sp>
      <p:sp>
        <p:nvSpPr>
          <p:cNvPr id="478210" name="Rectangle 2"/>
          <p:cNvSpPr>
            <a:spLocks noGrp="1" noChangeArrowheads="1"/>
          </p:cNvSpPr>
          <p:nvPr>
            <p:ph type="title"/>
          </p:nvPr>
        </p:nvSpPr>
        <p:spPr/>
        <p:txBody>
          <a:bodyPr/>
          <a:lstStyle/>
          <a:p>
            <a:r>
              <a:rPr lang="en-US" altLang="x-none"/>
              <a:t>Fuel Cell Performance Characteristics</a:t>
            </a:r>
          </a:p>
        </p:txBody>
      </p:sp>
      <p:pic>
        <p:nvPicPr>
          <p:cNvPr id="47821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1066800"/>
            <a:ext cx="6858000" cy="49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8213" name="Text Box 5"/>
          <p:cNvSpPr txBox="1">
            <a:spLocks noChangeArrowheads="1"/>
          </p:cNvSpPr>
          <p:nvPr/>
        </p:nvSpPr>
        <p:spPr bwMode="auto">
          <a:xfrm>
            <a:off x="4876800" y="1295400"/>
            <a:ext cx="18764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2000" b="1">
                <a:latin typeface="Times New Roman" charset="0"/>
              </a:rPr>
              <a:t>81 cm</a:t>
            </a:r>
            <a:r>
              <a:rPr lang="en-US" altLang="x-none" sz="2000" b="1" baseline="30000">
                <a:latin typeface="Times New Roman" charset="0"/>
              </a:rPr>
              <a:t>2</a:t>
            </a:r>
            <a:r>
              <a:rPr lang="en-US" altLang="x-none" sz="2000" b="1">
                <a:latin typeface="Times New Roman" charset="0"/>
              </a:rPr>
              <a:t> SOFC</a:t>
            </a:r>
          </a:p>
          <a:p>
            <a:r>
              <a:rPr lang="en-US" altLang="x-none" sz="2000" b="1">
                <a:latin typeface="Times New Roman" charset="0"/>
              </a:rPr>
              <a:t>800°C </a:t>
            </a:r>
          </a:p>
          <a:p>
            <a:r>
              <a:rPr lang="en-US" altLang="x-none" sz="2000" b="1">
                <a:latin typeface="Times New Roman" charset="0"/>
              </a:rPr>
              <a:t>fuel util. = 85% </a:t>
            </a:r>
          </a:p>
        </p:txBody>
      </p:sp>
    </p:spTree>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95A387B2-1008-6446-AE12-9EA5DF023DC3}" type="slidenum">
              <a:rPr lang="en-US" smtClean="0">
                <a:latin typeface="Garamond" charset="0"/>
              </a:rPr>
              <a:pPr eaLnBrk="1" hangingPunct="1"/>
              <a:t>6</a:t>
            </a:fld>
            <a:endParaRPr lang="en-US" dirty="0">
              <a:latin typeface="Garamond" charset="0"/>
            </a:endParaRPr>
          </a:p>
        </p:txBody>
      </p:sp>
      <p:sp>
        <p:nvSpPr>
          <p:cNvPr id="8195" name="Rectangle 2"/>
          <p:cNvSpPr>
            <a:spLocks noGrp="1" noChangeArrowheads="1"/>
          </p:cNvSpPr>
          <p:nvPr>
            <p:ph type="title"/>
          </p:nvPr>
        </p:nvSpPr>
        <p:spPr/>
        <p:txBody>
          <a:bodyPr/>
          <a:lstStyle/>
          <a:p>
            <a:pPr eaLnBrk="1" hangingPunct="1"/>
            <a:r>
              <a:rPr lang="en-US">
                <a:latin typeface="Garamond" charset="0"/>
              </a:rPr>
              <a:t>Coal Mining</a:t>
            </a:r>
          </a:p>
        </p:txBody>
      </p:sp>
      <p:pic>
        <p:nvPicPr>
          <p:cNvPr id="8196" name="Picture 3" descr="co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9918" y="1379178"/>
            <a:ext cx="3733800" cy="252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7" name="Text Box 4"/>
          <p:cNvSpPr txBox="1">
            <a:spLocks noChangeArrowheads="1"/>
          </p:cNvSpPr>
          <p:nvPr/>
        </p:nvSpPr>
        <p:spPr bwMode="auto">
          <a:xfrm>
            <a:off x="1135144" y="915972"/>
            <a:ext cx="2216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b="1"/>
              <a:t>Underground Mine</a:t>
            </a:r>
          </a:p>
        </p:txBody>
      </p:sp>
      <p:sp>
        <p:nvSpPr>
          <p:cNvPr id="8198" name="Text Box 5"/>
          <p:cNvSpPr txBox="1">
            <a:spLocks noChangeArrowheads="1"/>
          </p:cNvSpPr>
          <p:nvPr/>
        </p:nvSpPr>
        <p:spPr bwMode="auto">
          <a:xfrm>
            <a:off x="5791200" y="878264"/>
            <a:ext cx="170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r>
              <a:rPr lang="en-US" sz="1800" b="1"/>
              <a:t>Open Pit Mine</a:t>
            </a:r>
          </a:p>
        </p:txBody>
      </p:sp>
      <p:pic>
        <p:nvPicPr>
          <p:cNvPr id="8199" name="Picture 6" descr="coalmine1-600-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387311"/>
            <a:ext cx="3733800" cy="2486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362932" y="4158792"/>
            <a:ext cx="4209068" cy="1940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charset="0"/>
              <a:buChar char="n"/>
            </a:pPr>
            <a:r>
              <a:rPr lang="en-US" sz="2000" dirty="0"/>
              <a:t>Most coal seams run too deep for surface mining</a:t>
            </a:r>
          </a:p>
          <a:p>
            <a:pPr marL="342900" indent="-342900">
              <a:spcBef>
                <a:spcPct val="20000"/>
              </a:spcBef>
              <a:buClr>
                <a:schemeClr val="accent1"/>
              </a:buClr>
              <a:buSzPct val="65000"/>
              <a:buFont typeface="Wingdings" charset="0"/>
              <a:buChar char="n"/>
            </a:pPr>
            <a:r>
              <a:rPr lang="en-US" sz="2000" dirty="0"/>
              <a:t>~60% of world mining</a:t>
            </a:r>
          </a:p>
          <a:p>
            <a:pPr marL="342900" indent="-342900">
              <a:spcBef>
                <a:spcPct val="20000"/>
              </a:spcBef>
              <a:buClr>
                <a:schemeClr val="accent1"/>
              </a:buClr>
              <a:buSzPct val="65000"/>
              <a:buFont typeface="Wingdings" charset="0"/>
              <a:buChar char="n"/>
            </a:pPr>
            <a:endParaRPr lang="en-US" sz="2000" dirty="0"/>
          </a:p>
        </p:txBody>
      </p:sp>
      <p:sp>
        <p:nvSpPr>
          <p:cNvPr id="9" name="Rectangle 5"/>
          <p:cNvSpPr>
            <a:spLocks noChangeArrowheads="1"/>
          </p:cNvSpPr>
          <p:nvPr/>
        </p:nvSpPr>
        <p:spPr bwMode="auto">
          <a:xfrm>
            <a:off x="4597138" y="4047241"/>
            <a:ext cx="4209068" cy="1940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charset="0"/>
              <a:buChar char="n"/>
            </a:pPr>
            <a:r>
              <a:rPr lang="en-US" sz="2000" dirty="0"/>
              <a:t>Recovers greater portion of available coal</a:t>
            </a:r>
          </a:p>
          <a:p>
            <a:pPr marL="342900" indent="-342900">
              <a:spcBef>
                <a:spcPct val="20000"/>
              </a:spcBef>
              <a:buClr>
                <a:schemeClr val="accent1"/>
              </a:buClr>
              <a:buSzPct val="65000"/>
              <a:buFont typeface="Wingdings" charset="0"/>
              <a:buChar char="n"/>
            </a:pPr>
            <a:r>
              <a:rPr lang="en-US" sz="2000" dirty="0"/>
              <a:t>Typically start with explosives</a:t>
            </a:r>
          </a:p>
          <a:p>
            <a:pPr marL="342900" indent="-342900">
              <a:spcBef>
                <a:spcPct val="20000"/>
              </a:spcBef>
              <a:buClr>
                <a:schemeClr val="accent1"/>
              </a:buClr>
              <a:buSzPct val="65000"/>
              <a:buFont typeface="Wingdings" charset="0"/>
              <a:buChar char="n"/>
            </a:pPr>
            <a:r>
              <a:rPr lang="en-US" sz="2000" dirty="0"/>
              <a:t>Most bituminous coal</a:t>
            </a:r>
          </a:p>
          <a:p>
            <a:pPr marL="342900" indent="-342900">
              <a:spcBef>
                <a:spcPct val="20000"/>
              </a:spcBef>
              <a:buClr>
                <a:schemeClr val="accent1"/>
              </a:buClr>
              <a:buSzPct val="65000"/>
              <a:buFont typeface="Wingdings" charset="0"/>
              <a:buChar char="n"/>
            </a:pPr>
            <a:r>
              <a:rPr lang="en-US" sz="2000" dirty="0"/>
              <a:t>~67% of US production</a:t>
            </a:r>
          </a:p>
          <a:p>
            <a:pPr marL="342900" indent="-342900">
              <a:spcBef>
                <a:spcPct val="20000"/>
              </a:spcBef>
              <a:buClr>
                <a:schemeClr val="accent1"/>
              </a:buClr>
              <a:buSzPct val="65000"/>
              <a:buFont typeface="Wingdings" charset="0"/>
              <a:buChar char="n"/>
            </a:pPr>
            <a:endParaRPr lang="en-US" sz="2000" dirty="0"/>
          </a:p>
        </p:txBody>
      </p:sp>
    </p:spTree>
  </p:cSld>
  <p:clrMapOvr>
    <a:masterClrMapping/>
  </p:clrMapOvr>
  <p:transition>
    <p:pull dir="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ltLang="en-US" dirty="0"/>
              <a:t>9-</a:t>
            </a:r>
            <a:fld id="{3B03090B-69D7-194F-B052-D8367D692402}" type="slidenum">
              <a:rPr lang="en-US" altLang="en-US" smtClean="0"/>
              <a:pPr/>
              <a:t>60</a:t>
            </a:fld>
            <a:endParaRPr lang="en-US" altLang="en-US" dirty="0"/>
          </a:p>
        </p:txBody>
      </p:sp>
      <p:sp>
        <p:nvSpPr>
          <p:cNvPr id="480258" name="Rectangle 2"/>
          <p:cNvSpPr>
            <a:spLocks noGrp="1" noChangeArrowheads="1"/>
          </p:cNvSpPr>
          <p:nvPr>
            <p:ph type="title"/>
          </p:nvPr>
        </p:nvSpPr>
        <p:spPr/>
        <p:txBody>
          <a:bodyPr/>
          <a:lstStyle/>
          <a:p>
            <a:r>
              <a:rPr lang="en-US" altLang="x-none"/>
              <a:t>Fuel Cell Technology Issues</a:t>
            </a:r>
          </a:p>
        </p:txBody>
      </p:sp>
      <p:sp>
        <p:nvSpPr>
          <p:cNvPr id="480259" name="Rectangle 3"/>
          <p:cNvSpPr>
            <a:spLocks noGrp="1" noChangeArrowheads="1"/>
          </p:cNvSpPr>
          <p:nvPr>
            <p:ph type="body" idx="1"/>
          </p:nvPr>
        </p:nvSpPr>
        <p:spPr>
          <a:xfrm>
            <a:off x="381000" y="1066800"/>
            <a:ext cx="8534400" cy="5181600"/>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spcBef>
                <a:spcPct val="15000"/>
              </a:spcBef>
            </a:pPr>
            <a:r>
              <a:rPr lang="en-US" altLang="x-none" sz="2000" b="1" dirty="0"/>
              <a:t>Life: </a:t>
            </a:r>
            <a:r>
              <a:rPr lang="en-US" altLang="x-none" sz="2000" dirty="0"/>
              <a:t>(Target = 40,000 </a:t>
            </a:r>
            <a:r>
              <a:rPr lang="en-US" altLang="x-none" sz="2000" dirty="0" err="1"/>
              <a:t>hrs</a:t>
            </a:r>
            <a:r>
              <a:rPr lang="en-US" altLang="x-none" sz="2000" dirty="0"/>
              <a:t> or ~5 </a:t>
            </a:r>
            <a:r>
              <a:rPr lang="en-US" altLang="x-none" sz="2000" dirty="0" err="1"/>
              <a:t>yrs</a:t>
            </a:r>
            <a:r>
              <a:rPr lang="en-US" altLang="x-none" sz="2000" dirty="0"/>
              <a:t> with &lt;10% degradation)</a:t>
            </a:r>
            <a:r>
              <a:rPr lang="en-US" altLang="x-none" sz="2100" dirty="0"/>
              <a:t> </a:t>
            </a:r>
          </a:p>
          <a:p>
            <a:pPr lvl="1">
              <a:lnSpc>
                <a:spcPct val="95000"/>
              </a:lnSpc>
              <a:spcBef>
                <a:spcPct val="10000"/>
              </a:spcBef>
              <a:buClr>
                <a:schemeClr val="tx1"/>
              </a:buClr>
              <a:buSzPct val="65000"/>
            </a:pPr>
            <a:r>
              <a:rPr lang="en-US" altLang="x-none" sz="1700" dirty="0"/>
              <a:t>Reliability:</a:t>
            </a:r>
            <a:r>
              <a:rPr lang="en-US" altLang="x-none" sz="1700" b="1" dirty="0"/>
              <a:t> </a:t>
            </a:r>
            <a:r>
              <a:rPr lang="en-US" altLang="x-none" sz="1700" dirty="0"/>
              <a:t>Electrical shorts, catalyst performance, acid loss etc.</a:t>
            </a:r>
          </a:p>
          <a:p>
            <a:pPr lvl="1">
              <a:spcBef>
                <a:spcPct val="10000"/>
              </a:spcBef>
              <a:buClr>
                <a:schemeClr val="tx1"/>
              </a:buClr>
              <a:buSzPct val="65000"/>
            </a:pPr>
            <a:r>
              <a:rPr lang="en-US" altLang="x-none" sz="1700" dirty="0"/>
              <a:t>Materials: corrosion, catalyst poisoning, sintering, etc.</a:t>
            </a:r>
          </a:p>
          <a:p>
            <a:pPr>
              <a:spcBef>
                <a:spcPct val="10000"/>
              </a:spcBef>
              <a:buFont typeface="Wingdings" charset="2"/>
              <a:buNone/>
            </a:pPr>
            <a:endParaRPr lang="en-US" altLang="x-none" sz="1600" dirty="0"/>
          </a:p>
          <a:p>
            <a:pPr>
              <a:lnSpc>
                <a:spcPct val="110000"/>
              </a:lnSpc>
            </a:pPr>
            <a:r>
              <a:rPr lang="en-US" altLang="x-none" sz="2000" b="1" dirty="0"/>
              <a:t>Economics:</a:t>
            </a:r>
            <a:r>
              <a:rPr lang="en-US" altLang="x-none" sz="2000" dirty="0"/>
              <a:t> (Target &lt; $1,000 stationary, $50/kW transport.)</a:t>
            </a:r>
          </a:p>
          <a:p>
            <a:pPr lvl="1">
              <a:spcBef>
                <a:spcPct val="5000"/>
              </a:spcBef>
              <a:buClr>
                <a:schemeClr val="tx1"/>
              </a:buClr>
              <a:buSzPct val="65000"/>
            </a:pPr>
            <a:r>
              <a:rPr lang="en-US" altLang="x-none" sz="1700" dirty="0"/>
              <a:t>Competition (microturbines, stationary engines)</a:t>
            </a:r>
          </a:p>
          <a:p>
            <a:pPr lvl="1">
              <a:spcBef>
                <a:spcPct val="5000"/>
              </a:spcBef>
              <a:buClr>
                <a:schemeClr val="tx1"/>
              </a:buClr>
              <a:buSzPct val="65000"/>
            </a:pPr>
            <a:r>
              <a:rPr lang="en-US" altLang="x-none" sz="1700" dirty="0"/>
              <a:t>Lower costs needed for automotive  - 100 hp (75 kW) </a:t>
            </a:r>
            <a:r>
              <a:rPr lang="en-US" altLang="x-none" sz="1700" dirty="0">
                <a:ea typeface="Times New Roman" charset="0"/>
                <a:cs typeface="Times New Roman" charset="0"/>
              </a:rPr>
              <a:t>→$75,000).  Internal combustion engines are &lt; $50/kW</a:t>
            </a:r>
            <a:r>
              <a:rPr lang="en-US" altLang="x-none" sz="1700" dirty="0"/>
              <a:t> </a:t>
            </a:r>
          </a:p>
          <a:p>
            <a:pPr lvl="1">
              <a:spcBef>
                <a:spcPct val="5000"/>
              </a:spcBef>
              <a:buClr>
                <a:schemeClr val="accent1"/>
              </a:buClr>
              <a:buSzPct val="65000"/>
              <a:buFont typeface="Wingdings" charset="2"/>
              <a:buNone/>
            </a:pPr>
            <a:endParaRPr lang="en-US" altLang="x-none" sz="1700" dirty="0"/>
          </a:p>
          <a:p>
            <a:pPr lvl="1">
              <a:lnSpc>
                <a:spcPct val="10000"/>
              </a:lnSpc>
              <a:spcBef>
                <a:spcPct val="5000"/>
              </a:spcBef>
              <a:spcAft>
                <a:spcPct val="10000"/>
              </a:spcAft>
              <a:buClr>
                <a:schemeClr val="accent1"/>
              </a:buClr>
              <a:buSzPct val="65000"/>
              <a:buFont typeface="Wingdings" charset="2"/>
              <a:buNone/>
            </a:pPr>
            <a:endParaRPr lang="en-US" altLang="x-none" sz="1700" dirty="0"/>
          </a:p>
          <a:p>
            <a:pPr>
              <a:lnSpc>
                <a:spcPct val="110000"/>
              </a:lnSpc>
              <a:spcBef>
                <a:spcPct val="0"/>
              </a:spcBef>
            </a:pPr>
            <a:r>
              <a:rPr lang="en-US" altLang="x-none" sz="2000" b="1" dirty="0"/>
              <a:t>Systems Integration</a:t>
            </a:r>
            <a:endParaRPr lang="en-US" altLang="x-none" sz="2000" dirty="0"/>
          </a:p>
          <a:p>
            <a:pPr lvl="1">
              <a:lnSpc>
                <a:spcPct val="110000"/>
              </a:lnSpc>
              <a:spcBef>
                <a:spcPct val="0"/>
              </a:spcBef>
              <a:buClr>
                <a:schemeClr val="tx1"/>
              </a:buClr>
              <a:buSzPct val="65000"/>
            </a:pPr>
            <a:r>
              <a:rPr lang="en-US" altLang="x-none" sz="1700" dirty="0"/>
              <a:t>Controls &amp; integration with conventional equipment</a:t>
            </a:r>
          </a:p>
          <a:p>
            <a:pPr lvl="1">
              <a:lnSpc>
                <a:spcPct val="110000"/>
              </a:lnSpc>
              <a:spcBef>
                <a:spcPct val="0"/>
              </a:spcBef>
              <a:buClr>
                <a:schemeClr val="accent1"/>
              </a:buClr>
              <a:buSzPct val="65000"/>
              <a:buFont typeface="Wingdings" charset="2"/>
              <a:buNone/>
            </a:pPr>
            <a:endParaRPr lang="en-US" altLang="x-none" sz="1700" dirty="0"/>
          </a:p>
          <a:p>
            <a:pPr>
              <a:lnSpc>
                <a:spcPct val="110000"/>
              </a:lnSpc>
              <a:spcBef>
                <a:spcPct val="5000"/>
              </a:spcBef>
            </a:pPr>
            <a:r>
              <a:rPr lang="en-US" altLang="x-none" sz="2000" b="1" dirty="0"/>
              <a:t>Fuels: </a:t>
            </a:r>
            <a:r>
              <a:rPr lang="en-US" altLang="x-none" sz="2000" dirty="0"/>
              <a:t> (Major reason for developmental delays)</a:t>
            </a:r>
          </a:p>
          <a:p>
            <a:pPr lvl="1">
              <a:spcBef>
                <a:spcPct val="5000"/>
              </a:spcBef>
              <a:buClr>
                <a:schemeClr val="tx1"/>
              </a:buClr>
              <a:buSzPct val="65000"/>
            </a:pPr>
            <a:r>
              <a:rPr lang="en-US" altLang="x-none" sz="1700" dirty="0"/>
              <a:t>Reforming and associated efficiency/cost impacts</a:t>
            </a:r>
          </a:p>
          <a:p>
            <a:pPr lvl="1">
              <a:spcBef>
                <a:spcPct val="5000"/>
              </a:spcBef>
              <a:buClr>
                <a:schemeClr val="tx1"/>
              </a:buClr>
              <a:buSzPct val="65000"/>
            </a:pPr>
            <a:r>
              <a:rPr lang="en-US" altLang="x-none" sz="1700" dirty="0"/>
              <a:t>Distribution and storage of H</a:t>
            </a:r>
            <a:r>
              <a:rPr lang="en-US" altLang="x-none" sz="1700" baseline="-25000" dirty="0"/>
              <a:t>2</a:t>
            </a:r>
            <a:endParaRPr lang="en-US" altLang="x-none" sz="1700" dirty="0"/>
          </a:p>
          <a:p>
            <a:pPr>
              <a:buFont typeface="Wingdings" charset="2"/>
              <a:buNone/>
            </a:pPr>
            <a:r>
              <a:rPr lang="en-US" altLang="x-none" sz="1600" dirty="0"/>
              <a:t> </a:t>
            </a:r>
          </a:p>
        </p:txBody>
      </p:sp>
    </p:spTree>
  </p:cSld>
  <p:clrMapOvr>
    <a:masterClrMapping/>
  </p:clrMapOvr>
  <p:transition>
    <p:pull dir="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r>
              <a:rPr lang="en-US" altLang="en-US" dirty="0"/>
              <a:t>9-</a:t>
            </a:r>
            <a:fld id="{B36CABCF-AEB8-5B46-8F27-3169342C7479}" type="slidenum">
              <a:rPr lang="en-US" altLang="en-US" smtClean="0"/>
              <a:pPr/>
              <a:t>61</a:t>
            </a:fld>
            <a:endParaRPr lang="en-US" altLang="en-US" dirty="0"/>
          </a:p>
        </p:txBody>
      </p:sp>
      <p:sp>
        <p:nvSpPr>
          <p:cNvPr id="482306" name="Rectangle 2"/>
          <p:cNvSpPr>
            <a:spLocks noGrp="1" noChangeArrowheads="1"/>
          </p:cNvSpPr>
          <p:nvPr>
            <p:ph type="title"/>
          </p:nvPr>
        </p:nvSpPr>
        <p:spPr/>
        <p:txBody>
          <a:bodyPr/>
          <a:lstStyle/>
          <a:p>
            <a:r>
              <a:rPr lang="en-US" altLang="x-none"/>
              <a:t>Characteristics of Hydrogen Fuel</a:t>
            </a:r>
          </a:p>
        </p:txBody>
      </p:sp>
      <p:sp>
        <p:nvSpPr>
          <p:cNvPr id="482307" name="Rectangle 3"/>
          <p:cNvSpPr>
            <a:spLocks noGrp="1" noChangeArrowheads="1"/>
          </p:cNvSpPr>
          <p:nvPr>
            <p:ph type="body" idx="1"/>
          </p:nvPr>
        </p:nvSpPr>
        <p:spPr>
          <a:xfrm>
            <a:off x="571500" y="3352800"/>
            <a:ext cx="7391400" cy="1600200"/>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Clr>
                <a:schemeClr val="tx1"/>
              </a:buClr>
              <a:buFont typeface="Wingdings" charset="2"/>
              <a:buNone/>
            </a:pPr>
            <a:r>
              <a:rPr lang="en-US" altLang="x-none" sz="2100" u="sng">
                <a:solidFill>
                  <a:srgbClr val="000000"/>
                </a:solidFill>
              </a:rPr>
              <a:t>Advantages of Hydrogen</a:t>
            </a:r>
          </a:p>
          <a:p>
            <a:pPr>
              <a:lnSpc>
                <a:spcPct val="80000"/>
              </a:lnSpc>
            </a:pPr>
            <a:r>
              <a:rPr lang="en-US" altLang="x-none" sz="2100">
                <a:solidFill>
                  <a:srgbClr val="000000"/>
                </a:solidFill>
              </a:rPr>
              <a:t>Low to zero emissions</a:t>
            </a:r>
          </a:p>
          <a:p>
            <a:pPr>
              <a:lnSpc>
                <a:spcPct val="80000"/>
              </a:lnSpc>
            </a:pPr>
            <a:r>
              <a:rPr lang="en-US" altLang="x-none" sz="2100">
                <a:solidFill>
                  <a:srgbClr val="000000"/>
                </a:solidFill>
              </a:rPr>
              <a:t>Compatible with all fuel cell types</a:t>
            </a:r>
          </a:p>
          <a:p>
            <a:pPr>
              <a:lnSpc>
                <a:spcPct val="80000"/>
              </a:lnSpc>
            </a:pPr>
            <a:r>
              <a:rPr lang="en-US" altLang="x-none" sz="2100">
                <a:solidFill>
                  <a:srgbClr val="000000"/>
                </a:solidFill>
              </a:rPr>
              <a:t>Reduces dependence on imported petroleum (possibly)</a:t>
            </a:r>
          </a:p>
        </p:txBody>
      </p:sp>
      <p:sp>
        <p:nvSpPr>
          <p:cNvPr id="482308" name="Rectangle 4"/>
          <p:cNvSpPr>
            <a:spLocks noChangeArrowheads="1"/>
          </p:cNvSpPr>
          <p:nvPr/>
        </p:nvSpPr>
        <p:spPr bwMode="auto">
          <a:xfrm>
            <a:off x="571500" y="4724400"/>
            <a:ext cx="7239000" cy="14478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lr>
                <a:schemeClr val="accent1"/>
              </a:buClr>
              <a:buSzPct val="65000"/>
              <a:buFont typeface="Wingdings" charset="2"/>
              <a:buChar char="n"/>
              <a:defRPr sz="3000">
                <a:solidFill>
                  <a:schemeClr val="tx1"/>
                </a:solidFill>
                <a:latin typeface="Arial" charset="0"/>
              </a:defRPr>
            </a:lvl1pPr>
            <a:lvl2pPr marL="669925" indent="-325438">
              <a:spcBef>
                <a:spcPct val="20000"/>
              </a:spcBef>
              <a:buClr>
                <a:schemeClr val="accent2"/>
              </a:buClr>
              <a:buSzPct val="60000"/>
              <a:buFont typeface="Wingdings" charset="2"/>
              <a:buChar char="q"/>
              <a:defRPr sz="2600">
                <a:solidFill>
                  <a:schemeClr val="tx1"/>
                </a:solidFill>
                <a:latin typeface="Arial" charset="0"/>
              </a:defRPr>
            </a:lvl2pPr>
            <a:lvl3pPr marL="1022350" indent="-350838">
              <a:spcBef>
                <a:spcPct val="20000"/>
              </a:spcBef>
              <a:buClr>
                <a:schemeClr val="accent1"/>
              </a:buClr>
              <a:buSzPct val="65000"/>
              <a:buFont typeface="Wingdings" charset="2"/>
              <a:buChar char="n"/>
              <a:defRPr sz="2200">
                <a:solidFill>
                  <a:schemeClr val="tx1"/>
                </a:solidFill>
                <a:latin typeface="Arial" charset="0"/>
              </a:defRPr>
            </a:lvl3pPr>
            <a:lvl4pPr marL="1339850" indent="-315913">
              <a:spcBef>
                <a:spcPct val="20000"/>
              </a:spcBef>
              <a:buClr>
                <a:schemeClr val="accent2"/>
              </a:buClr>
              <a:buSzPct val="70000"/>
              <a:buFont typeface="Wingdings" charset="2"/>
              <a:buChar char="q"/>
              <a:defRPr sz="2000">
                <a:solidFill>
                  <a:schemeClr val="tx1"/>
                </a:solidFill>
                <a:latin typeface="Arial" charset="0"/>
              </a:defRPr>
            </a:lvl4pPr>
            <a:lvl5pPr marL="1681163" indent="-339725">
              <a:spcBef>
                <a:spcPct val="20000"/>
              </a:spcBef>
              <a:buClr>
                <a:schemeClr val="accent1"/>
              </a:buClr>
              <a:buSzPct val="75000"/>
              <a:buFont typeface="Wingdings"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charset="2"/>
              <a:buChar char="§"/>
              <a:defRPr sz="2000">
                <a:solidFill>
                  <a:schemeClr val="tx1"/>
                </a:solidFill>
                <a:latin typeface="Arial" charset="0"/>
              </a:defRPr>
            </a:lvl9pPr>
          </a:lstStyle>
          <a:p>
            <a:pPr>
              <a:lnSpc>
                <a:spcPct val="80000"/>
              </a:lnSpc>
              <a:buClr>
                <a:schemeClr val="tx1"/>
              </a:buClr>
              <a:buFont typeface="Wingdings" charset="2"/>
              <a:buNone/>
            </a:pPr>
            <a:r>
              <a:rPr lang="en-US" altLang="x-none" sz="2100" u="sng">
                <a:solidFill>
                  <a:srgbClr val="000000"/>
                </a:solidFill>
              </a:rPr>
              <a:t>Disadvantages of Hydrogen</a:t>
            </a:r>
          </a:p>
          <a:p>
            <a:pPr>
              <a:lnSpc>
                <a:spcPct val="80000"/>
              </a:lnSpc>
            </a:pPr>
            <a:r>
              <a:rPr lang="en-US" altLang="x-none" sz="2100">
                <a:solidFill>
                  <a:srgbClr val="000000"/>
                </a:solidFill>
              </a:rPr>
              <a:t>Low energy storage density</a:t>
            </a:r>
          </a:p>
          <a:p>
            <a:pPr>
              <a:lnSpc>
                <a:spcPct val="80000"/>
              </a:lnSpc>
            </a:pPr>
            <a:r>
              <a:rPr lang="en-US" altLang="x-none" sz="2100">
                <a:solidFill>
                  <a:srgbClr val="000000"/>
                </a:solidFill>
              </a:rPr>
              <a:t>Poor transport characteristics</a:t>
            </a:r>
          </a:p>
          <a:p>
            <a:pPr>
              <a:lnSpc>
                <a:spcPct val="80000"/>
              </a:lnSpc>
            </a:pPr>
            <a:r>
              <a:rPr lang="en-US" altLang="x-none" sz="2100">
                <a:solidFill>
                  <a:srgbClr val="000000"/>
                </a:solidFill>
              </a:rPr>
              <a:t>Not naturally available</a:t>
            </a:r>
          </a:p>
        </p:txBody>
      </p:sp>
      <p:pic>
        <p:nvPicPr>
          <p:cNvPr id="48230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009650"/>
            <a:ext cx="73914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82310" name="Rectangle 6"/>
          <p:cNvSpPr>
            <a:spLocks noChangeArrowheads="1"/>
          </p:cNvSpPr>
          <p:nvPr/>
        </p:nvSpPr>
        <p:spPr bwMode="auto">
          <a:xfrm>
            <a:off x="5048250" y="2266950"/>
            <a:ext cx="2514600" cy="304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2311" name="Text Box 7"/>
          <p:cNvSpPr txBox="1">
            <a:spLocks noChangeArrowheads="1"/>
          </p:cNvSpPr>
          <p:nvPr/>
        </p:nvSpPr>
        <p:spPr bwMode="auto">
          <a:xfrm>
            <a:off x="381000" y="6161088"/>
            <a:ext cx="952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20000"/>
              </a:spcBef>
              <a:buFont typeface="Wingdings" charset="2"/>
              <a:buNone/>
            </a:pPr>
            <a:r>
              <a:rPr lang="en-US" altLang="x-none" sz="1800">
                <a:latin typeface="Arial" charset="0"/>
              </a:rPr>
              <a:t>Hydrogen economy has been widely advocated</a:t>
            </a:r>
          </a:p>
        </p:txBody>
      </p:sp>
    </p:spTree>
  </p:cSld>
  <p:clrMapOvr>
    <a:masterClrMapping/>
  </p:clrMapOvr>
  <p:transition>
    <p:pull dir="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r>
              <a:rPr lang="en-US" altLang="en-US" dirty="0"/>
              <a:t>9-</a:t>
            </a:r>
            <a:fld id="{97881D40-25DF-8044-AD91-A3779EAA9E8E}" type="slidenum">
              <a:rPr lang="en-US" altLang="en-US" smtClean="0"/>
              <a:pPr/>
              <a:t>62</a:t>
            </a:fld>
            <a:endParaRPr lang="en-US" altLang="en-US" dirty="0"/>
          </a:p>
        </p:txBody>
      </p:sp>
      <p:sp>
        <p:nvSpPr>
          <p:cNvPr id="484354" name="Rectangle 2"/>
          <p:cNvSpPr>
            <a:spLocks noGrp="1" noChangeArrowheads="1"/>
          </p:cNvSpPr>
          <p:nvPr>
            <p:ph type="title"/>
          </p:nvPr>
        </p:nvSpPr>
        <p:spPr/>
        <p:txBody>
          <a:bodyPr/>
          <a:lstStyle/>
          <a:p>
            <a:r>
              <a:rPr lang="en-US" altLang="x-none"/>
              <a:t>How to Produce Hydrogen?</a:t>
            </a:r>
          </a:p>
        </p:txBody>
      </p:sp>
      <p:sp>
        <p:nvSpPr>
          <p:cNvPr id="484355" name="Rectangle 3"/>
          <p:cNvSpPr>
            <a:spLocks noGrp="1" noChangeArrowheads="1"/>
          </p:cNvSpPr>
          <p:nvPr>
            <p:ph type="body" idx="1"/>
          </p:nvPr>
        </p:nvSpPr>
        <p:spPr>
          <a:xfrm>
            <a:off x="381000" y="990600"/>
            <a:ext cx="8382000" cy="5181600"/>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5000"/>
              </a:spcBef>
              <a:spcAft>
                <a:spcPct val="10000"/>
              </a:spcAft>
            </a:pPr>
            <a:r>
              <a:rPr lang="en-US" altLang="x-none" sz="2600" dirty="0">
                <a:solidFill>
                  <a:srgbClr val="000000"/>
                </a:solidFill>
              </a:rPr>
              <a:t>Electrolysis of water (4% of current production) </a:t>
            </a:r>
          </a:p>
          <a:p>
            <a:pPr lvl="1">
              <a:lnSpc>
                <a:spcPct val="90000"/>
              </a:lnSpc>
            </a:pPr>
            <a:r>
              <a:rPr lang="en-US" altLang="x-none" sz="2200" dirty="0">
                <a:solidFill>
                  <a:srgbClr val="000000"/>
                </a:solidFill>
              </a:rPr>
              <a:t>Efficiency (</a:t>
            </a:r>
            <a:r>
              <a:rPr lang="en-US" altLang="x-none" sz="2200" dirty="0">
                <a:solidFill>
                  <a:srgbClr val="000000"/>
                </a:solidFill>
                <a:latin typeface="Symbol" charset="2"/>
              </a:rPr>
              <a:t>h)</a:t>
            </a:r>
            <a:r>
              <a:rPr lang="en-US" altLang="x-none" sz="2200" dirty="0">
                <a:solidFill>
                  <a:srgbClr val="000000"/>
                </a:solidFill>
              </a:rPr>
              <a:t> is 70-80% (20-30% based on source energy)</a:t>
            </a:r>
          </a:p>
          <a:p>
            <a:pPr lvl="1">
              <a:lnSpc>
                <a:spcPct val="90000"/>
              </a:lnSpc>
            </a:pPr>
            <a:r>
              <a:rPr lang="en-US" altLang="x-none" sz="2200" dirty="0">
                <a:solidFill>
                  <a:srgbClr val="000000"/>
                </a:solidFill>
              </a:rPr>
              <a:t>Electricity from: Wind, solar or nuclear energy</a:t>
            </a:r>
          </a:p>
          <a:p>
            <a:pPr lvl="1">
              <a:lnSpc>
                <a:spcPct val="90000"/>
              </a:lnSpc>
            </a:pPr>
            <a:r>
              <a:rPr lang="en-US" altLang="x-none" sz="2200" dirty="0">
                <a:solidFill>
                  <a:srgbClr val="000000"/>
                </a:solidFill>
              </a:rPr>
              <a:t>DOE cost goal: $2.85/gal gasoline equiv. (1 kg H</a:t>
            </a:r>
            <a:r>
              <a:rPr lang="en-US" altLang="x-none" sz="2200" baseline="30000" dirty="0">
                <a:solidFill>
                  <a:srgbClr val="000000"/>
                </a:solidFill>
              </a:rPr>
              <a:t>2</a:t>
            </a:r>
            <a:r>
              <a:rPr lang="en-US" altLang="x-none" sz="2200" dirty="0">
                <a:solidFill>
                  <a:srgbClr val="000000"/>
                </a:solidFill>
              </a:rPr>
              <a:t>) by 2010 </a:t>
            </a:r>
          </a:p>
          <a:p>
            <a:pPr>
              <a:lnSpc>
                <a:spcPct val="90000"/>
              </a:lnSpc>
              <a:spcBef>
                <a:spcPct val="40000"/>
              </a:spcBef>
            </a:pPr>
            <a:r>
              <a:rPr lang="en-US" altLang="x-none" sz="2600" dirty="0">
                <a:solidFill>
                  <a:srgbClr val="000000"/>
                </a:solidFill>
              </a:rPr>
              <a:t> Reformation of CH</a:t>
            </a:r>
            <a:r>
              <a:rPr lang="en-US" altLang="x-none" sz="2600" baseline="-25000" dirty="0">
                <a:solidFill>
                  <a:srgbClr val="000000"/>
                </a:solidFill>
              </a:rPr>
              <a:t>4</a:t>
            </a:r>
            <a:r>
              <a:rPr lang="en-US" altLang="x-none" sz="2600" dirty="0">
                <a:solidFill>
                  <a:srgbClr val="000000"/>
                </a:solidFill>
              </a:rPr>
              <a:t> (96% of current production)</a:t>
            </a:r>
          </a:p>
          <a:p>
            <a:pPr lvl="1">
              <a:lnSpc>
                <a:spcPct val="90000"/>
              </a:lnSpc>
              <a:spcBef>
                <a:spcPct val="0"/>
              </a:spcBef>
            </a:pPr>
            <a:r>
              <a:rPr lang="en-US" altLang="x-none" sz="2200" dirty="0">
                <a:solidFill>
                  <a:srgbClr val="000000"/>
                </a:solidFill>
              </a:rPr>
              <a:t> </a:t>
            </a:r>
            <a:r>
              <a:rPr lang="en-US" altLang="x-none" sz="2200" dirty="0">
                <a:solidFill>
                  <a:srgbClr val="000000"/>
                </a:solidFill>
                <a:latin typeface="Symbol" charset="2"/>
              </a:rPr>
              <a:t>h</a:t>
            </a:r>
            <a:r>
              <a:rPr lang="en-US" altLang="x-none" sz="2200" dirty="0">
                <a:solidFill>
                  <a:srgbClr val="000000"/>
                </a:solidFill>
              </a:rPr>
              <a:t> </a:t>
            </a:r>
            <a:r>
              <a:rPr lang="en-US" altLang="x-none" sz="2200" dirty="0">
                <a:solidFill>
                  <a:srgbClr val="000000"/>
                </a:solidFill>
                <a:ea typeface="Times New Roman" charset="0"/>
                <a:cs typeface="Times New Roman" charset="0"/>
              </a:rPr>
              <a:t>≈ </a:t>
            </a:r>
            <a:r>
              <a:rPr lang="en-US" altLang="x-none" sz="2200" dirty="0">
                <a:solidFill>
                  <a:srgbClr val="000000"/>
                </a:solidFill>
              </a:rPr>
              <a:t>77% </a:t>
            </a:r>
          </a:p>
          <a:p>
            <a:pPr lvl="1">
              <a:lnSpc>
                <a:spcPct val="90000"/>
              </a:lnSpc>
              <a:spcBef>
                <a:spcPct val="0"/>
              </a:spcBef>
            </a:pPr>
            <a:r>
              <a:rPr lang="en-US" altLang="x-none" sz="2200" dirty="0">
                <a:solidFill>
                  <a:srgbClr val="000000"/>
                </a:solidFill>
              </a:rPr>
              <a:t>Endothermic</a:t>
            </a:r>
          </a:p>
          <a:p>
            <a:pPr lvl="1">
              <a:lnSpc>
                <a:spcPct val="90000"/>
              </a:lnSpc>
              <a:spcBef>
                <a:spcPct val="0"/>
              </a:spcBef>
            </a:pPr>
            <a:r>
              <a:rPr lang="en-US" altLang="x-none" sz="2200" dirty="0">
                <a:solidFill>
                  <a:srgbClr val="000000"/>
                </a:solidFill>
              </a:rPr>
              <a:t>CO</a:t>
            </a:r>
            <a:r>
              <a:rPr lang="en-US" altLang="x-none" sz="2200" baseline="-25000" dirty="0">
                <a:solidFill>
                  <a:srgbClr val="000000"/>
                </a:solidFill>
              </a:rPr>
              <a:t>2</a:t>
            </a:r>
            <a:r>
              <a:rPr lang="en-US" altLang="x-none" sz="2200" dirty="0">
                <a:solidFill>
                  <a:srgbClr val="000000"/>
                </a:solidFill>
              </a:rPr>
              <a:t> is still produced</a:t>
            </a:r>
          </a:p>
          <a:p>
            <a:pPr lvl="1">
              <a:lnSpc>
                <a:spcPct val="120000"/>
              </a:lnSpc>
              <a:spcBef>
                <a:spcPct val="0"/>
              </a:spcBef>
            </a:pPr>
            <a:r>
              <a:rPr lang="en-US" altLang="x-none" sz="2200" dirty="0">
                <a:solidFill>
                  <a:srgbClr val="000000"/>
                </a:solidFill>
              </a:rPr>
              <a:t>DOE cost goal: $1.50/gal gasoline equiv. by 2010</a:t>
            </a:r>
          </a:p>
          <a:p>
            <a:pPr>
              <a:lnSpc>
                <a:spcPct val="90000"/>
              </a:lnSpc>
              <a:spcBef>
                <a:spcPct val="40000"/>
              </a:spcBef>
            </a:pPr>
            <a:r>
              <a:rPr lang="en-US" altLang="x-none" sz="2600" dirty="0">
                <a:solidFill>
                  <a:srgbClr val="000000"/>
                </a:solidFill>
              </a:rPr>
              <a:t>Other methods </a:t>
            </a:r>
          </a:p>
          <a:p>
            <a:pPr lvl="1">
              <a:lnSpc>
                <a:spcPct val="90000"/>
              </a:lnSpc>
              <a:spcBef>
                <a:spcPct val="0"/>
              </a:spcBef>
            </a:pPr>
            <a:r>
              <a:rPr lang="en-US" altLang="x-none" sz="2200" dirty="0">
                <a:solidFill>
                  <a:srgbClr val="000000"/>
                </a:solidFill>
              </a:rPr>
              <a:t>Biomass-derived</a:t>
            </a:r>
          </a:p>
          <a:p>
            <a:pPr lvl="1">
              <a:lnSpc>
                <a:spcPct val="90000"/>
              </a:lnSpc>
              <a:spcBef>
                <a:spcPct val="0"/>
              </a:spcBef>
            </a:pPr>
            <a:r>
              <a:rPr lang="en-US" altLang="x-none" sz="2200" dirty="0">
                <a:solidFill>
                  <a:srgbClr val="000000"/>
                </a:solidFill>
              </a:rPr>
              <a:t>Biological</a:t>
            </a:r>
          </a:p>
          <a:p>
            <a:pPr lvl="1">
              <a:lnSpc>
                <a:spcPct val="90000"/>
              </a:lnSpc>
              <a:spcBef>
                <a:spcPct val="0"/>
              </a:spcBef>
            </a:pPr>
            <a:r>
              <a:rPr lang="en-US" altLang="x-none" sz="2200" dirty="0">
                <a:solidFill>
                  <a:srgbClr val="000000"/>
                </a:solidFill>
              </a:rPr>
              <a:t>High temperature thermochemical e.g., </a:t>
            </a:r>
            <a:r>
              <a:rPr lang="en-US" altLang="x-none" sz="2200" dirty="0" err="1">
                <a:solidFill>
                  <a:srgbClr val="000000"/>
                </a:solidFill>
              </a:rPr>
              <a:t>ZnO</a:t>
            </a:r>
            <a:r>
              <a:rPr lang="en-US" altLang="x-none" sz="2200" dirty="0">
                <a:solidFill>
                  <a:srgbClr val="000000"/>
                </a:solidFill>
              </a:rPr>
              <a:t> reduction </a:t>
            </a:r>
          </a:p>
        </p:txBody>
      </p:sp>
      <p:grpSp>
        <p:nvGrpSpPr>
          <p:cNvPr id="484356" name="Group 4"/>
          <p:cNvGrpSpPr>
            <a:grpSpLocks/>
          </p:cNvGrpSpPr>
          <p:nvPr/>
        </p:nvGrpSpPr>
        <p:grpSpPr bwMode="auto">
          <a:xfrm>
            <a:off x="4495800" y="2971800"/>
            <a:ext cx="4343400" cy="1069975"/>
            <a:chOff x="2736" y="2592"/>
            <a:chExt cx="2730" cy="722"/>
          </a:xfrm>
        </p:grpSpPr>
        <p:sp>
          <p:nvSpPr>
            <p:cNvPr id="484357" name="Rectangle 5"/>
            <p:cNvSpPr>
              <a:spLocks noChangeArrowheads="1"/>
            </p:cNvSpPr>
            <p:nvPr/>
          </p:nvSpPr>
          <p:spPr bwMode="auto">
            <a:xfrm>
              <a:off x="2784" y="2592"/>
              <a:ext cx="2682" cy="72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pPr>
              <a:r>
                <a:rPr lang="en-US" altLang="x-none" sz="1400" b="1" i="1" u="sng">
                  <a:solidFill>
                    <a:srgbClr val="000000"/>
                  </a:solidFill>
                  <a:latin typeface="Times New Roman" charset="0"/>
                </a:rPr>
                <a:t>Reforming:</a:t>
              </a:r>
              <a:r>
                <a:rPr lang="en-US" altLang="x-none" sz="1400">
                  <a:solidFill>
                    <a:srgbClr val="000000"/>
                  </a:solidFill>
                  <a:latin typeface="Times New Roman" charset="0"/>
                </a:rPr>
                <a:t>	   </a:t>
              </a:r>
              <a:r>
                <a:rPr lang="en-US" altLang="x-none" sz="1400" b="1">
                  <a:solidFill>
                    <a:srgbClr val="000000"/>
                  </a:solidFill>
                  <a:latin typeface="Times New Roman" charset="0"/>
                </a:rPr>
                <a:t>CH</a:t>
              </a:r>
              <a:r>
                <a:rPr lang="en-US" altLang="x-none" sz="1400" b="1" baseline="-25000">
                  <a:solidFill>
                    <a:srgbClr val="000000"/>
                  </a:solidFill>
                  <a:latin typeface="Times New Roman" charset="0"/>
                </a:rPr>
                <a:t>4</a:t>
              </a:r>
              <a:r>
                <a:rPr lang="en-US" altLang="x-none" sz="1400" b="1">
                  <a:solidFill>
                    <a:srgbClr val="000000"/>
                  </a:solidFill>
                  <a:latin typeface="Times New Roman" charset="0"/>
                </a:rPr>
                <a:t>  +  H</a:t>
              </a:r>
              <a:r>
                <a:rPr lang="en-US" altLang="x-none" sz="1400" b="1" baseline="-25000">
                  <a:solidFill>
                    <a:srgbClr val="000000"/>
                  </a:solidFill>
                  <a:latin typeface="Times New Roman" charset="0"/>
                </a:rPr>
                <a:t>2</a:t>
              </a:r>
              <a:r>
                <a:rPr lang="en-US" altLang="x-none" sz="1400" b="1">
                  <a:solidFill>
                    <a:srgbClr val="000000"/>
                  </a:solidFill>
                  <a:latin typeface="Times New Roman" charset="0"/>
                </a:rPr>
                <a:t>O	3H</a:t>
              </a:r>
              <a:r>
                <a:rPr lang="en-US" altLang="x-none" sz="1400" b="1" baseline="-25000">
                  <a:solidFill>
                    <a:srgbClr val="000000"/>
                  </a:solidFill>
                  <a:latin typeface="Times New Roman" charset="0"/>
                </a:rPr>
                <a:t>2</a:t>
              </a:r>
              <a:r>
                <a:rPr lang="en-US" altLang="x-none" sz="1400" b="1">
                  <a:solidFill>
                    <a:srgbClr val="000000"/>
                  </a:solidFill>
                  <a:latin typeface="Times New Roman" charset="0"/>
                </a:rPr>
                <a:t>  +  CO    (800°C  </a:t>
              </a:r>
              <a:r>
                <a:rPr lang="en-US" altLang="x-none" sz="1400" b="1">
                  <a:solidFill>
                    <a:srgbClr val="000000"/>
                  </a:solidFill>
                  <a:latin typeface="Symbol" charset="2"/>
                </a:rPr>
                <a:t>D</a:t>
              </a:r>
              <a:r>
                <a:rPr lang="en-US" altLang="x-none" sz="1400" b="1">
                  <a:solidFill>
                    <a:srgbClr val="000000"/>
                  </a:solidFill>
                  <a:latin typeface="Times New Roman" charset="0"/>
                </a:rPr>
                <a:t>H = 206.16 kJ/mol CH</a:t>
              </a:r>
              <a:r>
                <a:rPr lang="en-US" altLang="x-none" sz="1400" b="1" baseline="-25000">
                  <a:solidFill>
                    <a:srgbClr val="000000"/>
                  </a:solidFill>
                  <a:latin typeface="Times New Roman" charset="0"/>
                </a:rPr>
                <a:t>4</a:t>
              </a:r>
              <a:r>
                <a:rPr lang="en-US" altLang="x-none" sz="1400" b="1">
                  <a:solidFill>
                    <a:srgbClr val="000000"/>
                  </a:solidFill>
                  <a:latin typeface="Times New Roman" charset="0"/>
                </a:rPr>
                <a:t>)</a:t>
              </a:r>
            </a:p>
            <a:p>
              <a:pPr eaLnBrk="0" hangingPunct="0">
                <a:spcBef>
                  <a:spcPct val="50000"/>
                </a:spcBef>
              </a:pPr>
              <a:r>
                <a:rPr lang="en-US" altLang="x-none" sz="1400" b="1" i="1" u="sng">
                  <a:solidFill>
                    <a:srgbClr val="000000"/>
                  </a:solidFill>
                  <a:latin typeface="Times New Roman" charset="0"/>
                </a:rPr>
                <a:t>Shift:</a:t>
              </a:r>
              <a:r>
                <a:rPr lang="en-US" altLang="x-none" sz="1400" b="1">
                  <a:solidFill>
                    <a:srgbClr val="000000"/>
                  </a:solidFill>
                  <a:latin typeface="Times New Roman" charset="0"/>
                </a:rPr>
                <a:t>	   CO  + H</a:t>
              </a:r>
              <a:r>
                <a:rPr lang="en-US" altLang="x-none" sz="1400" b="1" baseline="-25000">
                  <a:solidFill>
                    <a:srgbClr val="000000"/>
                  </a:solidFill>
                  <a:latin typeface="Times New Roman" charset="0"/>
                </a:rPr>
                <a:t>2</a:t>
              </a:r>
              <a:r>
                <a:rPr lang="en-US" altLang="x-none" sz="1400" b="1">
                  <a:solidFill>
                    <a:srgbClr val="000000"/>
                  </a:solidFill>
                  <a:latin typeface="Times New Roman" charset="0"/>
                </a:rPr>
                <a:t>O	H</a:t>
              </a:r>
              <a:r>
                <a:rPr lang="en-US" altLang="x-none" sz="1400" b="1" baseline="-25000">
                  <a:solidFill>
                    <a:srgbClr val="000000"/>
                  </a:solidFill>
                  <a:latin typeface="Times New Roman" charset="0"/>
                </a:rPr>
                <a:t>2   </a:t>
              </a:r>
              <a:r>
                <a:rPr lang="en-US" altLang="x-none" sz="1400" b="1">
                  <a:solidFill>
                    <a:srgbClr val="000000"/>
                  </a:solidFill>
                  <a:latin typeface="Times New Roman" charset="0"/>
                </a:rPr>
                <a:t>+  CO</a:t>
              </a:r>
              <a:r>
                <a:rPr lang="en-US" altLang="x-none" sz="1400" b="1" baseline="-25000">
                  <a:solidFill>
                    <a:srgbClr val="000000"/>
                  </a:solidFill>
                  <a:latin typeface="Times New Roman" charset="0"/>
                </a:rPr>
                <a:t>2</a:t>
              </a:r>
              <a:endParaRPr lang="en-US" altLang="x-none" sz="1400" b="1">
                <a:solidFill>
                  <a:srgbClr val="000000"/>
                </a:solidFill>
                <a:latin typeface="Times New Roman" charset="0"/>
              </a:endParaRPr>
            </a:p>
            <a:p>
              <a:pPr eaLnBrk="0" hangingPunct="0">
                <a:lnSpc>
                  <a:spcPct val="60000"/>
                </a:lnSpc>
                <a:spcBef>
                  <a:spcPct val="50000"/>
                </a:spcBef>
              </a:pPr>
              <a:r>
                <a:rPr lang="en-US" altLang="x-none" sz="1400" b="1">
                  <a:solidFill>
                    <a:srgbClr val="000000"/>
                  </a:solidFill>
                  <a:latin typeface="Times New Roman" charset="0"/>
                </a:rPr>
                <a:t>(300°C  </a:t>
              </a:r>
              <a:r>
                <a:rPr lang="en-US" altLang="x-none" sz="1400" b="1">
                  <a:solidFill>
                    <a:srgbClr val="000000"/>
                  </a:solidFill>
                  <a:latin typeface="Symbol" charset="2"/>
                </a:rPr>
                <a:t>D</a:t>
              </a:r>
              <a:r>
                <a:rPr lang="en-US" altLang="x-none" sz="1400" b="1">
                  <a:solidFill>
                    <a:srgbClr val="000000"/>
                  </a:solidFill>
                  <a:latin typeface="Times New Roman" charset="0"/>
                </a:rPr>
                <a:t>H = -41.15 kJ/mol CO)</a:t>
              </a:r>
            </a:p>
          </p:txBody>
        </p:sp>
        <p:sp>
          <p:nvSpPr>
            <p:cNvPr id="484358" name="Line 6"/>
            <p:cNvSpPr>
              <a:spLocks noChangeShapeType="1"/>
            </p:cNvSpPr>
            <p:nvPr/>
          </p:nvSpPr>
          <p:spPr bwMode="auto">
            <a:xfrm>
              <a:off x="4182" y="2694"/>
              <a:ext cx="28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4359" name="Line 7"/>
            <p:cNvSpPr>
              <a:spLocks noChangeShapeType="1"/>
            </p:cNvSpPr>
            <p:nvPr/>
          </p:nvSpPr>
          <p:spPr bwMode="auto">
            <a:xfrm>
              <a:off x="4182" y="3030"/>
              <a:ext cx="28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4360" name="Rectangle 8"/>
            <p:cNvSpPr>
              <a:spLocks noChangeArrowheads="1"/>
            </p:cNvSpPr>
            <p:nvPr/>
          </p:nvSpPr>
          <p:spPr bwMode="auto">
            <a:xfrm>
              <a:off x="2736" y="2592"/>
              <a:ext cx="2496" cy="72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84361" name="Text Box 9"/>
          <p:cNvSpPr txBox="1">
            <a:spLocks noChangeArrowheads="1"/>
          </p:cNvSpPr>
          <p:nvPr/>
        </p:nvSpPr>
        <p:spPr bwMode="auto">
          <a:xfrm>
            <a:off x="1143000" y="6262688"/>
            <a:ext cx="5803900" cy="36671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1">
              <a:lnSpc>
                <a:spcPct val="90000"/>
              </a:lnSpc>
              <a:spcBef>
                <a:spcPct val="20000"/>
              </a:spcBef>
            </a:pPr>
            <a:r>
              <a:rPr lang="en-US" altLang="x-none" sz="2000">
                <a:latin typeface="Times New Roman" charset="0"/>
              </a:rPr>
              <a:t>http://www.eere.energy.gov/hydrogenandfuelcells/</a:t>
            </a:r>
            <a:endParaRPr lang="en-US" altLang="x-none" sz="2000" b="1">
              <a:latin typeface="Times New Roman" charset="0"/>
            </a:endParaRPr>
          </a:p>
        </p:txBody>
      </p:sp>
    </p:spTree>
  </p:cSld>
  <p:clrMapOvr>
    <a:masterClrMapping/>
  </p:clrMapOvr>
  <p:transition>
    <p:pull dir="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ltLang="en-US" dirty="0"/>
              <a:t>9-</a:t>
            </a:r>
            <a:fld id="{CB134219-EE57-3E4D-93A5-0A29DDD85B44}" type="slidenum">
              <a:rPr lang="en-US" altLang="en-US" smtClean="0"/>
              <a:pPr/>
              <a:t>63</a:t>
            </a:fld>
            <a:endParaRPr lang="en-US" altLang="en-US" dirty="0"/>
          </a:p>
        </p:txBody>
      </p:sp>
      <p:sp>
        <p:nvSpPr>
          <p:cNvPr id="486402" name="Rectangle 2"/>
          <p:cNvSpPr>
            <a:spLocks noGrp="1" noChangeArrowheads="1"/>
          </p:cNvSpPr>
          <p:nvPr>
            <p:ph type="title"/>
          </p:nvPr>
        </p:nvSpPr>
        <p:spPr/>
        <p:txBody>
          <a:bodyPr/>
          <a:lstStyle/>
          <a:p>
            <a:r>
              <a:rPr lang="en-US" altLang="x-none" sz="3800"/>
              <a:t>How to Store and Transport Hydrogen?</a:t>
            </a:r>
          </a:p>
        </p:txBody>
      </p:sp>
      <p:sp>
        <p:nvSpPr>
          <p:cNvPr id="486403" name="Rectangle 3"/>
          <p:cNvSpPr>
            <a:spLocks noGrp="1" noChangeArrowheads="1"/>
          </p:cNvSpPr>
          <p:nvPr>
            <p:ph type="body" idx="1"/>
          </p:nvPr>
        </p:nvSpPr>
        <p:spPr>
          <a:xfrm>
            <a:off x="381000" y="1219200"/>
            <a:ext cx="8382000" cy="5181600"/>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5000"/>
              </a:spcBef>
              <a:spcAft>
                <a:spcPct val="10000"/>
              </a:spcAft>
            </a:pPr>
            <a:r>
              <a:rPr lang="en-US" altLang="x-none" sz="2600" dirty="0">
                <a:solidFill>
                  <a:srgbClr val="000000"/>
                </a:solidFill>
              </a:rPr>
              <a:t>Storage</a:t>
            </a:r>
          </a:p>
          <a:p>
            <a:pPr lvl="1">
              <a:lnSpc>
                <a:spcPct val="90000"/>
              </a:lnSpc>
            </a:pPr>
            <a:r>
              <a:rPr lang="en-US" altLang="x-none" sz="2200" dirty="0">
                <a:solidFill>
                  <a:srgbClr val="000000"/>
                </a:solidFill>
              </a:rPr>
              <a:t>High pressure gas</a:t>
            </a:r>
          </a:p>
          <a:p>
            <a:pPr lvl="1">
              <a:lnSpc>
                <a:spcPct val="90000"/>
              </a:lnSpc>
            </a:pPr>
            <a:r>
              <a:rPr lang="en-US" altLang="x-none" sz="2200" dirty="0">
                <a:solidFill>
                  <a:srgbClr val="000000"/>
                </a:solidFill>
              </a:rPr>
              <a:t>Liquefaction</a:t>
            </a:r>
          </a:p>
          <a:p>
            <a:pPr lvl="1">
              <a:lnSpc>
                <a:spcPct val="90000"/>
              </a:lnSpc>
            </a:pPr>
            <a:r>
              <a:rPr lang="en-US" altLang="x-none" sz="2200" dirty="0">
                <a:solidFill>
                  <a:srgbClr val="000000"/>
                </a:solidFill>
              </a:rPr>
              <a:t>Chemical storage (e.g., metal hydrides, methanol, ammonia)</a:t>
            </a:r>
          </a:p>
          <a:p>
            <a:pPr lvl="1">
              <a:lnSpc>
                <a:spcPct val="90000"/>
              </a:lnSpc>
            </a:pPr>
            <a:r>
              <a:rPr lang="en-US" altLang="x-none" sz="2200" dirty="0">
                <a:solidFill>
                  <a:srgbClr val="000000"/>
                </a:solidFill>
              </a:rPr>
              <a:t>Physical storage (e.g., carbonate structures) </a:t>
            </a:r>
          </a:p>
          <a:p>
            <a:pPr lvl="1">
              <a:lnSpc>
                <a:spcPct val="90000"/>
              </a:lnSpc>
            </a:pPr>
            <a:endParaRPr lang="en-US" altLang="x-none" sz="2200" dirty="0">
              <a:solidFill>
                <a:srgbClr val="000000"/>
              </a:solidFill>
            </a:endParaRPr>
          </a:p>
          <a:p>
            <a:pPr>
              <a:lnSpc>
                <a:spcPct val="90000"/>
              </a:lnSpc>
              <a:spcBef>
                <a:spcPct val="40000"/>
              </a:spcBef>
            </a:pPr>
            <a:r>
              <a:rPr lang="en-US" altLang="x-none" sz="2600" dirty="0">
                <a:solidFill>
                  <a:srgbClr val="000000"/>
                </a:solidFill>
              </a:rPr>
              <a:t> Transport</a:t>
            </a:r>
          </a:p>
          <a:p>
            <a:pPr lvl="1">
              <a:lnSpc>
                <a:spcPct val="90000"/>
              </a:lnSpc>
              <a:spcBef>
                <a:spcPct val="0"/>
              </a:spcBef>
            </a:pPr>
            <a:r>
              <a:rPr lang="en-US" altLang="x-none" sz="2200" dirty="0">
                <a:solidFill>
                  <a:srgbClr val="000000"/>
                </a:solidFill>
              </a:rPr>
              <a:t>Pipelines</a:t>
            </a:r>
          </a:p>
          <a:p>
            <a:pPr lvl="1">
              <a:lnSpc>
                <a:spcPct val="90000"/>
              </a:lnSpc>
              <a:spcBef>
                <a:spcPct val="0"/>
              </a:spcBef>
            </a:pPr>
            <a:r>
              <a:rPr lang="en-US" altLang="x-none" sz="2200" dirty="0">
                <a:solidFill>
                  <a:srgbClr val="000000"/>
                </a:solidFill>
              </a:rPr>
              <a:t>Truck</a:t>
            </a:r>
          </a:p>
          <a:p>
            <a:pPr lvl="1">
              <a:lnSpc>
                <a:spcPct val="90000"/>
              </a:lnSpc>
              <a:spcBef>
                <a:spcPct val="0"/>
              </a:spcBef>
            </a:pPr>
            <a:r>
              <a:rPr lang="en-US" altLang="x-none" sz="2200" dirty="0">
                <a:solidFill>
                  <a:srgbClr val="000000"/>
                </a:solidFill>
              </a:rPr>
              <a:t>Produce locally from natural gas </a:t>
            </a:r>
          </a:p>
        </p:txBody>
      </p:sp>
      <p:sp>
        <p:nvSpPr>
          <p:cNvPr id="486404" name="Text Box 4"/>
          <p:cNvSpPr txBox="1">
            <a:spLocks noChangeArrowheads="1"/>
          </p:cNvSpPr>
          <p:nvPr/>
        </p:nvSpPr>
        <p:spPr bwMode="auto">
          <a:xfrm>
            <a:off x="1143000" y="6262688"/>
            <a:ext cx="5803900" cy="36671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1">
              <a:lnSpc>
                <a:spcPct val="90000"/>
              </a:lnSpc>
              <a:spcBef>
                <a:spcPct val="20000"/>
              </a:spcBef>
            </a:pPr>
            <a:r>
              <a:rPr lang="en-US" altLang="x-none" sz="2000">
                <a:latin typeface="Times New Roman" charset="0"/>
              </a:rPr>
              <a:t>http://www.eere.energy.gov/hydrogenandfuelcells/</a:t>
            </a:r>
            <a:endParaRPr lang="en-US" altLang="x-none" sz="2000" b="1">
              <a:latin typeface="Times New Roman" charset="0"/>
            </a:endParaRPr>
          </a:p>
        </p:txBody>
      </p:sp>
    </p:spTree>
  </p:cSld>
  <p:clrMapOvr>
    <a:masterClrMapping/>
  </p:clrMapOvr>
  <p:transition>
    <p:pull dir="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1" name="Text Box 3"/>
          <p:cNvSpPr txBox="1">
            <a:spLocks noChangeArrowheads="1"/>
          </p:cNvSpPr>
          <p:nvPr/>
        </p:nvSpPr>
        <p:spPr bwMode="auto">
          <a:xfrm>
            <a:off x="-98425" y="6232525"/>
            <a:ext cx="8785225" cy="5873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lnSpc>
                <a:spcPct val="90000"/>
              </a:lnSpc>
              <a:spcBef>
                <a:spcPct val="20000"/>
              </a:spcBef>
            </a:pPr>
            <a:r>
              <a:rPr lang="en-US" altLang="x-none"/>
              <a:t>Comparisons based on same storage pressure but methane has much higher density</a:t>
            </a:r>
            <a:endParaRPr lang="en-US" altLang="x-none" b="1"/>
          </a:p>
        </p:txBody>
      </p:sp>
      <p:sp>
        <p:nvSpPr>
          <p:cNvPr id="5" name="Slide Number Placeholder 5"/>
          <p:cNvSpPr>
            <a:spLocks noGrp="1"/>
          </p:cNvSpPr>
          <p:nvPr>
            <p:ph type="sldNum" sz="quarter" idx="12"/>
          </p:nvPr>
        </p:nvSpPr>
        <p:spPr/>
        <p:txBody>
          <a:bodyPr/>
          <a:lstStyle/>
          <a:p>
            <a:r>
              <a:rPr lang="en-US" altLang="en-US" dirty="0"/>
              <a:t>9-</a:t>
            </a:r>
            <a:fld id="{0B62405E-BB4E-254D-8D64-BF51B4140DC2}" type="slidenum">
              <a:rPr lang="en-US" altLang="en-US" smtClean="0"/>
              <a:pPr/>
              <a:t>64</a:t>
            </a:fld>
            <a:endParaRPr lang="en-US" altLang="en-US" dirty="0"/>
          </a:p>
        </p:txBody>
      </p:sp>
      <p:sp>
        <p:nvSpPr>
          <p:cNvPr id="488450" name="Rectangle 2"/>
          <p:cNvSpPr>
            <a:spLocks noGrp="1" noChangeArrowheads="1"/>
          </p:cNvSpPr>
          <p:nvPr>
            <p:ph type="title"/>
          </p:nvPr>
        </p:nvSpPr>
        <p:spPr/>
        <p:txBody>
          <a:bodyPr/>
          <a:lstStyle/>
          <a:p>
            <a:r>
              <a:rPr lang="en-US" altLang="x-none" sz="3800"/>
              <a:t>Minimum Energy to Compress Hydrogen</a:t>
            </a:r>
          </a:p>
        </p:txBody>
      </p:sp>
      <p:pic>
        <p:nvPicPr>
          <p:cNvPr id="48845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t="8733" r="6033" b="3941"/>
          <a:stretch>
            <a:fillRect/>
          </a:stretch>
        </p:blipFill>
        <p:spPr bwMode="auto">
          <a:xfrm>
            <a:off x="762000" y="990600"/>
            <a:ext cx="7086600" cy="500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pull dir="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9" name="Text Box 3"/>
          <p:cNvSpPr txBox="1">
            <a:spLocks noChangeArrowheads="1"/>
          </p:cNvSpPr>
          <p:nvPr/>
        </p:nvSpPr>
        <p:spPr bwMode="auto">
          <a:xfrm>
            <a:off x="206375" y="6172200"/>
            <a:ext cx="8785225" cy="9159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dirty="0"/>
              <a:t>Compress to same energy density for storage and transport; Hydrogen requires 3 to 4 times as much energy as methane for compression</a:t>
            </a:r>
          </a:p>
          <a:p>
            <a:endParaRPr lang="en-US" altLang="x-none" dirty="0"/>
          </a:p>
        </p:txBody>
      </p:sp>
      <p:sp>
        <p:nvSpPr>
          <p:cNvPr id="7" name="Slide Number Placeholder 5"/>
          <p:cNvSpPr>
            <a:spLocks noGrp="1"/>
          </p:cNvSpPr>
          <p:nvPr>
            <p:ph type="sldNum" sz="quarter" idx="12"/>
          </p:nvPr>
        </p:nvSpPr>
        <p:spPr/>
        <p:txBody>
          <a:bodyPr/>
          <a:lstStyle/>
          <a:p>
            <a:r>
              <a:rPr lang="en-US" altLang="en-US" dirty="0"/>
              <a:t>9-</a:t>
            </a:r>
            <a:fld id="{3C87A523-FC38-1743-A2BD-9E5E92EEE067}" type="slidenum">
              <a:rPr lang="en-US" altLang="en-US" smtClean="0"/>
              <a:pPr/>
              <a:t>65</a:t>
            </a:fld>
            <a:endParaRPr lang="en-US" altLang="en-US" dirty="0"/>
          </a:p>
        </p:txBody>
      </p:sp>
      <p:sp>
        <p:nvSpPr>
          <p:cNvPr id="490498" name="Rectangle 2"/>
          <p:cNvSpPr>
            <a:spLocks noGrp="1" noChangeArrowheads="1"/>
          </p:cNvSpPr>
          <p:nvPr>
            <p:ph type="title"/>
          </p:nvPr>
        </p:nvSpPr>
        <p:spPr/>
        <p:txBody>
          <a:bodyPr/>
          <a:lstStyle/>
          <a:p>
            <a:r>
              <a:rPr lang="en-US" altLang="x-none" sz="3800"/>
              <a:t>Minimum Energy to Compress Hydrogen</a:t>
            </a:r>
          </a:p>
        </p:txBody>
      </p:sp>
      <p:pic>
        <p:nvPicPr>
          <p:cNvPr id="49050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t="8757"/>
          <a:stretch>
            <a:fillRect/>
          </a:stretch>
        </p:blipFill>
        <p:spPr bwMode="auto">
          <a:xfrm>
            <a:off x="838200" y="1219200"/>
            <a:ext cx="6900863" cy="476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90501" name="Text Box 5"/>
          <p:cNvSpPr txBox="1">
            <a:spLocks noChangeArrowheads="1"/>
          </p:cNvSpPr>
          <p:nvPr/>
        </p:nvSpPr>
        <p:spPr bwMode="auto">
          <a:xfrm>
            <a:off x="7162800" y="2133600"/>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latin typeface="Times New Roman" charset="0"/>
              </a:rPr>
              <a:t>(332 bar)</a:t>
            </a:r>
          </a:p>
        </p:txBody>
      </p:sp>
      <p:sp>
        <p:nvSpPr>
          <p:cNvPr id="490502" name="Text Box 6"/>
          <p:cNvSpPr txBox="1">
            <a:spLocks noChangeArrowheads="1"/>
          </p:cNvSpPr>
          <p:nvPr/>
        </p:nvSpPr>
        <p:spPr bwMode="auto">
          <a:xfrm>
            <a:off x="7162800" y="4267200"/>
            <a:ext cx="15144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latin typeface="Times New Roman" charset="0"/>
              </a:rPr>
              <a:t>(100 bar)</a:t>
            </a:r>
          </a:p>
          <a:p>
            <a:r>
              <a:rPr lang="en-US" altLang="x-none" sz="1600">
                <a:latin typeface="Times New Roman" charset="0"/>
              </a:rPr>
              <a:t>Current pipeline</a:t>
            </a:r>
          </a:p>
          <a:p>
            <a:r>
              <a:rPr lang="en-US" altLang="x-none" sz="1600">
                <a:latin typeface="Times New Roman" charset="0"/>
              </a:rPr>
              <a:t>pressure</a:t>
            </a:r>
          </a:p>
        </p:txBody>
      </p:sp>
    </p:spTree>
  </p:cSld>
  <p:clrMapOvr>
    <a:masterClrMapping/>
  </p:clrMapOvr>
  <p:transition>
    <p:pull dir="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Text Box 3"/>
          <p:cNvSpPr txBox="1">
            <a:spLocks noChangeArrowheads="1"/>
          </p:cNvSpPr>
          <p:nvPr/>
        </p:nvSpPr>
        <p:spPr bwMode="auto">
          <a:xfrm>
            <a:off x="206375" y="6172200"/>
            <a:ext cx="8785225" cy="9159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dirty="0"/>
              <a:t>Comparisons for equivalent energy flow rates at 100 bar; Hydrogen requires ~ 2-7 times as much transport energy</a:t>
            </a:r>
          </a:p>
          <a:p>
            <a:endParaRPr lang="en-US" altLang="x-none" dirty="0"/>
          </a:p>
        </p:txBody>
      </p:sp>
      <p:sp>
        <p:nvSpPr>
          <p:cNvPr id="5" name="Slide Number Placeholder 5"/>
          <p:cNvSpPr>
            <a:spLocks noGrp="1"/>
          </p:cNvSpPr>
          <p:nvPr>
            <p:ph type="sldNum" sz="quarter" idx="12"/>
          </p:nvPr>
        </p:nvSpPr>
        <p:spPr/>
        <p:txBody>
          <a:bodyPr/>
          <a:lstStyle/>
          <a:p>
            <a:r>
              <a:rPr lang="en-US" altLang="en-US" dirty="0"/>
              <a:t>9-</a:t>
            </a:r>
            <a:fld id="{F6E0DA34-2D15-E348-8D5E-5CA0957A377B}" type="slidenum">
              <a:rPr lang="en-US" altLang="en-US" smtClean="0"/>
              <a:pPr/>
              <a:t>66</a:t>
            </a:fld>
            <a:endParaRPr lang="en-US" altLang="en-US" dirty="0"/>
          </a:p>
        </p:txBody>
      </p:sp>
      <p:sp>
        <p:nvSpPr>
          <p:cNvPr id="492546" name="Rectangle 2"/>
          <p:cNvSpPr>
            <a:spLocks noGrp="1" noChangeArrowheads="1"/>
          </p:cNvSpPr>
          <p:nvPr>
            <p:ph type="title"/>
          </p:nvPr>
        </p:nvSpPr>
        <p:spPr>
          <a:xfrm>
            <a:off x="457200" y="277813"/>
            <a:ext cx="8686800" cy="1139825"/>
          </a:xfrm>
        </p:spPr>
        <p:txBody>
          <a:bodyPr/>
          <a:lstStyle/>
          <a:p>
            <a:r>
              <a:rPr lang="en-US" altLang="x-none" sz="3800"/>
              <a:t>Minimum Energy for Pipeline Transport</a:t>
            </a:r>
          </a:p>
        </p:txBody>
      </p:sp>
      <p:pic>
        <p:nvPicPr>
          <p:cNvPr id="49254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t="7535" r="11719" b="3142"/>
          <a:stretch>
            <a:fillRect/>
          </a:stretch>
        </p:blipFill>
        <p:spPr bwMode="auto">
          <a:xfrm>
            <a:off x="914400" y="1066800"/>
            <a:ext cx="6858000"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pull dir="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6" name="Text Box 4"/>
          <p:cNvSpPr txBox="1">
            <a:spLocks noChangeArrowheads="1"/>
          </p:cNvSpPr>
          <p:nvPr/>
        </p:nvSpPr>
        <p:spPr bwMode="auto">
          <a:xfrm>
            <a:off x="323850" y="61595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i="1" baseline="30000"/>
              <a:t>1</a:t>
            </a:r>
            <a:r>
              <a:rPr lang="en-US" altLang="x-none" i="1"/>
              <a:t>from Eliasson and Bossel, “Future of the Hydrogen Economy”, http://www.efcf.com/reports/</a:t>
            </a:r>
          </a:p>
        </p:txBody>
      </p:sp>
      <p:sp>
        <p:nvSpPr>
          <p:cNvPr id="5" name="Slide Number Placeholder 5"/>
          <p:cNvSpPr>
            <a:spLocks noGrp="1"/>
          </p:cNvSpPr>
          <p:nvPr>
            <p:ph type="sldNum" sz="quarter" idx="12"/>
          </p:nvPr>
        </p:nvSpPr>
        <p:spPr/>
        <p:txBody>
          <a:bodyPr/>
          <a:lstStyle/>
          <a:p>
            <a:r>
              <a:rPr lang="en-US" altLang="en-US" dirty="0"/>
              <a:t>9-</a:t>
            </a:r>
            <a:fld id="{BEE45F3D-9498-3B42-8410-1595197BC5AB}" type="slidenum">
              <a:rPr lang="en-US" altLang="en-US" smtClean="0"/>
              <a:pPr/>
              <a:t>67</a:t>
            </a:fld>
            <a:endParaRPr lang="en-US" altLang="en-US" dirty="0"/>
          </a:p>
        </p:txBody>
      </p:sp>
      <p:sp>
        <p:nvSpPr>
          <p:cNvPr id="494594" name="Rectangle 2"/>
          <p:cNvSpPr>
            <a:spLocks noGrp="1" noChangeArrowheads="1"/>
          </p:cNvSpPr>
          <p:nvPr>
            <p:ph type="title"/>
          </p:nvPr>
        </p:nvSpPr>
        <p:spPr/>
        <p:txBody>
          <a:bodyPr/>
          <a:lstStyle/>
          <a:p>
            <a:r>
              <a:rPr lang="en-US" altLang="x-none"/>
              <a:t>Other Transport Options</a:t>
            </a:r>
          </a:p>
        </p:txBody>
      </p:sp>
      <p:sp>
        <p:nvSpPr>
          <p:cNvPr id="494595" name="Rectangle 3"/>
          <p:cNvSpPr>
            <a:spLocks noGrp="1" noChangeArrowheads="1"/>
          </p:cNvSpPr>
          <p:nvPr>
            <p:ph type="body" idx="1"/>
          </p:nvPr>
        </p:nvSpPr>
        <p:spPr>
          <a:xfrm>
            <a:off x="381000" y="1047750"/>
            <a:ext cx="8270875" cy="4776788"/>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2600" b="1" dirty="0">
                <a:solidFill>
                  <a:srgbClr val="000000"/>
                </a:solidFill>
              </a:rPr>
              <a:t>Liquefaction</a:t>
            </a:r>
          </a:p>
          <a:p>
            <a:pPr lvl="1">
              <a:buClr>
                <a:schemeClr val="tx1"/>
              </a:buClr>
            </a:pPr>
            <a:r>
              <a:rPr lang="en-US" altLang="x-none" sz="2200" dirty="0">
                <a:solidFill>
                  <a:srgbClr val="000000"/>
                </a:solidFill>
              </a:rPr>
              <a:t>Normal boiling point of H</a:t>
            </a:r>
            <a:r>
              <a:rPr lang="en-US" altLang="x-none" sz="2200" baseline="-25000" dirty="0">
                <a:solidFill>
                  <a:srgbClr val="000000"/>
                </a:solidFill>
              </a:rPr>
              <a:t>2</a:t>
            </a:r>
            <a:r>
              <a:rPr lang="en-US" altLang="x-none" sz="2200" dirty="0">
                <a:solidFill>
                  <a:srgbClr val="000000"/>
                </a:solidFill>
              </a:rPr>
              <a:t> is 20.4 K</a:t>
            </a:r>
          </a:p>
          <a:p>
            <a:pPr lvl="1">
              <a:buClr>
                <a:schemeClr val="tx1"/>
              </a:buClr>
            </a:pPr>
            <a:r>
              <a:rPr lang="en-US" altLang="x-none" sz="2200" dirty="0">
                <a:solidFill>
                  <a:srgbClr val="000000"/>
                </a:solidFill>
              </a:rPr>
              <a:t>&gt; 30% of fuel energy is required due to low COP  </a:t>
            </a:r>
          </a:p>
          <a:p>
            <a:r>
              <a:rPr lang="en-US" altLang="x-none" sz="2600" b="1" dirty="0">
                <a:solidFill>
                  <a:srgbClr val="000000"/>
                </a:solidFill>
              </a:rPr>
              <a:t>Truck Transport</a:t>
            </a:r>
            <a:r>
              <a:rPr lang="en-US" altLang="x-none" sz="2600" b="1" baseline="30000" dirty="0">
                <a:solidFill>
                  <a:srgbClr val="000000"/>
                </a:solidFill>
              </a:rPr>
              <a:t>1</a:t>
            </a:r>
            <a:endParaRPr lang="en-US" altLang="x-none" sz="2600" b="1" dirty="0">
              <a:solidFill>
                <a:srgbClr val="000000"/>
              </a:solidFill>
            </a:endParaRPr>
          </a:p>
          <a:p>
            <a:pPr lvl="1">
              <a:buClr>
                <a:schemeClr val="tx1"/>
              </a:buClr>
            </a:pPr>
            <a:r>
              <a:rPr lang="en-US" altLang="x-none" sz="2200" dirty="0">
                <a:solidFill>
                  <a:srgbClr val="000000"/>
                </a:solidFill>
              </a:rPr>
              <a:t>Receiver at 40 bar, truck transport at 200 bar</a:t>
            </a:r>
          </a:p>
          <a:p>
            <a:pPr lvl="1">
              <a:buClr>
                <a:schemeClr val="tx1"/>
              </a:buClr>
            </a:pPr>
            <a:r>
              <a:rPr lang="en-US" altLang="x-none" sz="2200" dirty="0">
                <a:solidFill>
                  <a:srgbClr val="000000"/>
                </a:solidFill>
              </a:rPr>
              <a:t>Standard tank truck can carry 3.2 tons and deliver 2.9 tons of methane </a:t>
            </a:r>
          </a:p>
          <a:p>
            <a:pPr lvl="1">
              <a:buClr>
                <a:schemeClr val="tx1"/>
              </a:buClr>
            </a:pPr>
            <a:r>
              <a:rPr lang="en-US" altLang="x-none" sz="2200" dirty="0">
                <a:solidFill>
                  <a:srgbClr val="000000"/>
                </a:solidFill>
              </a:rPr>
              <a:t>At 200 bar, only 320 kg of hydrogen are carried with 288 kg delivered</a:t>
            </a:r>
          </a:p>
          <a:p>
            <a:pPr lvl="1">
              <a:buClr>
                <a:schemeClr val="tx1"/>
              </a:buClr>
            </a:pPr>
            <a:r>
              <a:rPr lang="en-US" altLang="x-none" sz="2200" dirty="0">
                <a:solidFill>
                  <a:srgbClr val="000000"/>
                </a:solidFill>
              </a:rPr>
              <a:t>40% of the fuel energy is required to deliver H</a:t>
            </a:r>
            <a:r>
              <a:rPr lang="en-US" altLang="x-none" sz="2200" baseline="-25000" dirty="0">
                <a:solidFill>
                  <a:srgbClr val="000000"/>
                </a:solidFill>
              </a:rPr>
              <a:t>2</a:t>
            </a:r>
            <a:r>
              <a:rPr lang="en-US" altLang="x-none" sz="2200" dirty="0">
                <a:solidFill>
                  <a:srgbClr val="000000"/>
                </a:solidFill>
              </a:rPr>
              <a:t> 200 km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ltLang="en-US" dirty="0"/>
              <a:t>9-</a:t>
            </a:r>
            <a:fld id="{283B1729-6BFC-EC42-88B6-CAF5D51FFA9B}" type="slidenum">
              <a:rPr lang="en-US" altLang="en-US" smtClean="0"/>
              <a:pPr/>
              <a:t>68</a:t>
            </a:fld>
            <a:endParaRPr lang="en-US" altLang="en-US" dirty="0"/>
          </a:p>
        </p:txBody>
      </p:sp>
      <p:sp>
        <p:nvSpPr>
          <p:cNvPr id="495618" name="Rectangle 2"/>
          <p:cNvSpPr>
            <a:spLocks noGrp="1" noChangeArrowheads="1"/>
          </p:cNvSpPr>
          <p:nvPr>
            <p:ph type="title"/>
          </p:nvPr>
        </p:nvSpPr>
        <p:spPr/>
        <p:txBody>
          <a:bodyPr/>
          <a:lstStyle/>
          <a:p>
            <a:r>
              <a:rPr lang="en-US" altLang="x-none"/>
              <a:t>Fuel Cells for Vehicles</a:t>
            </a:r>
          </a:p>
        </p:txBody>
      </p:sp>
      <p:pic>
        <p:nvPicPr>
          <p:cNvPr id="495619" name="Picture 3" descr="hond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0191" y="1412487"/>
            <a:ext cx="4680536" cy="3204117"/>
          </a:xfrm>
          <a:prstGeom prst="rect">
            <a:avLst/>
          </a:prstGeom>
          <a:noFill/>
          <a:extLst>
            <a:ext uri="{909E8E84-426E-40DD-AFC4-6F175D3DCCD1}">
              <a14:hiddenFill xmlns:a14="http://schemas.microsoft.com/office/drawing/2010/main">
                <a:solidFill>
                  <a:srgbClr val="FFFFFF"/>
                </a:solidFill>
              </a14:hiddenFill>
            </a:ext>
          </a:extLst>
        </p:spPr>
      </p:pic>
      <p:sp>
        <p:nvSpPr>
          <p:cNvPr id="495620" name="Text Box 4"/>
          <p:cNvSpPr txBox="1">
            <a:spLocks noChangeArrowheads="1"/>
          </p:cNvSpPr>
          <p:nvPr/>
        </p:nvSpPr>
        <p:spPr bwMode="auto">
          <a:xfrm>
            <a:off x="609600" y="5257800"/>
            <a:ext cx="77390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Weight: </a:t>
            </a:r>
            <a:r>
              <a:rPr lang="en-US" altLang="x-none" sz="1600" b="1"/>
              <a:t>3,700 lb</a:t>
            </a:r>
            <a:r>
              <a:rPr lang="en-US" altLang="x-none" sz="1600" b="1" baseline="-25000"/>
              <a:t>m</a:t>
            </a:r>
            <a:r>
              <a:rPr lang="en-US" altLang="x-none" sz="1600" b="1"/>
              <a:t> (1680 kg)</a:t>
            </a:r>
            <a:r>
              <a:rPr lang="en-US" altLang="x-none" sz="1600"/>
              <a:t>.  Fuel cell power 78 kW (104 hp).  Motor:  rated 60 kW.</a:t>
            </a:r>
          </a:p>
          <a:p>
            <a:r>
              <a:rPr lang="en-US" altLang="x-none" sz="1600"/>
              <a:t>Fuel:  Gaseous hydrogen at 345 bar (3.75 kg) .  Range: 170 miles (~45 mpg)</a:t>
            </a:r>
          </a:p>
          <a:p>
            <a:r>
              <a:rPr lang="en-US" altLang="x-none" sz="1600"/>
              <a:t>Ultra-capacitors for transient power supply.    </a:t>
            </a:r>
            <a:r>
              <a:rPr lang="en-US" altLang="x-none" sz="1200">
                <a:solidFill>
                  <a:schemeClr val="accent2"/>
                </a:solidFill>
              </a:rPr>
              <a:t>L. Elliot, H2Nation, Vol. 1, Issue 2, 2004 </a:t>
            </a:r>
          </a:p>
        </p:txBody>
      </p:sp>
      <p:sp>
        <p:nvSpPr>
          <p:cNvPr id="6" name="Rectangle 3"/>
          <p:cNvSpPr txBox="1">
            <a:spLocks noChangeArrowheads="1"/>
          </p:cNvSpPr>
          <p:nvPr/>
        </p:nvSpPr>
        <p:spPr bwMode="auto">
          <a:xfrm>
            <a:off x="5580782" y="1436323"/>
            <a:ext cx="3153937" cy="337134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charset="0"/>
              <a:buChar char="n"/>
              <a:defRPr sz="3000">
                <a:solidFill>
                  <a:schemeClr val="tx1"/>
                </a:solidFill>
                <a:latin typeface="+mn-lt"/>
                <a:ea typeface="ＭＳ Ｐゴシック" charset="0"/>
                <a:cs typeface="+mn-cs"/>
              </a:defRPr>
            </a:lvl1pPr>
            <a:lvl2pPr marL="669925" indent="-325438" algn="l" rtl="0" eaLnBrk="0" fontAlgn="base" hangingPunct="0">
              <a:spcBef>
                <a:spcPct val="20000"/>
              </a:spcBef>
              <a:spcAft>
                <a:spcPct val="0"/>
              </a:spcAft>
              <a:buClr>
                <a:schemeClr val="accent2"/>
              </a:buClr>
              <a:buSzPct val="60000"/>
              <a:buFont typeface="Wingdings" charset="0"/>
              <a:buChar char="q"/>
              <a:defRPr sz="26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2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sz="2000">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20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nSpc>
                <a:spcPct val="80000"/>
              </a:lnSpc>
              <a:spcBef>
                <a:spcPct val="5000"/>
              </a:spcBef>
              <a:spcAft>
                <a:spcPct val="10000"/>
              </a:spcAft>
              <a:buNone/>
            </a:pPr>
            <a:r>
              <a:rPr lang="en-US" altLang="x-none" sz="2400" kern="0" dirty="0">
                <a:solidFill>
                  <a:srgbClr val="000000"/>
                </a:solidFill>
              </a:rPr>
              <a:t>Honda FCX-V4</a:t>
            </a:r>
            <a:endParaRPr lang="en-US" altLang="x-none" sz="2000" kern="0" dirty="0">
              <a:solidFill>
                <a:srgbClr val="000000"/>
              </a:solidFill>
            </a:endParaRPr>
          </a:p>
          <a:p>
            <a:pPr marL="233363" indent="-233363">
              <a:lnSpc>
                <a:spcPct val="90000"/>
              </a:lnSpc>
              <a:spcBef>
                <a:spcPct val="40000"/>
              </a:spcBef>
            </a:pPr>
            <a:r>
              <a:rPr lang="en-US" altLang="x-none" sz="1800" kern="0" dirty="0">
                <a:solidFill>
                  <a:srgbClr val="000000"/>
                </a:solidFill>
              </a:rPr>
              <a:t>First fuel-cell vehicle approved for American roads</a:t>
            </a:r>
          </a:p>
          <a:p>
            <a:pPr marL="233363" indent="-233363">
              <a:lnSpc>
                <a:spcPct val="90000"/>
              </a:lnSpc>
              <a:spcBef>
                <a:spcPct val="40000"/>
              </a:spcBef>
            </a:pPr>
            <a:r>
              <a:rPr lang="en-US" altLang="x-none" sz="1800" kern="0" dirty="0">
                <a:solidFill>
                  <a:srgbClr val="000000"/>
                </a:solidFill>
              </a:rPr>
              <a:t>In production from 2002 to 2007</a:t>
            </a:r>
          </a:p>
          <a:p>
            <a:pPr marL="233363" indent="-233363">
              <a:lnSpc>
                <a:spcPct val="90000"/>
              </a:lnSpc>
              <a:spcBef>
                <a:spcPct val="40000"/>
              </a:spcBef>
            </a:pPr>
            <a:r>
              <a:rPr lang="en-US" altLang="x-none" sz="1800" kern="0" dirty="0">
                <a:solidFill>
                  <a:srgbClr val="000000"/>
                </a:solidFill>
              </a:rPr>
              <a:t>Leasing only</a:t>
            </a:r>
          </a:p>
          <a:p>
            <a:pPr lvl="1">
              <a:lnSpc>
                <a:spcPct val="90000"/>
              </a:lnSpc>
              <a:spcBef>
                <a:spcPct val="0"/>
              </a:spcBef>
            </a:pPr>
            <a:r>
              <a:rPr lang="en-US" altLang="x-none" sz="1800" kern="0" dirty="0">
                <a:solidFill>
                  <a:srgbClr val="000000"/>
                </a:solidFill>
              </a:rPr>
              <a:t>~ 30 leased in Los Angeles and Tokyo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ltLang="en-US" dirty="0"/>
              <a:t>9-</a:t>
            </a:r>
            <a:fld id="{283B1729-6BFC-EC42-88B6-CAF5D51FFA9B}" type="slidenum">
              <a:rPr lang="en-US" altLang="en-US" smtClean="0"/>
              <a:pPr/>
              <a:t>69</a:t>
            </a:fld>
            <a:endParaRPr lang="en-US" altLang="en-US" dirty="0"/>
          </a:p>
        </p:txBody>
      </p:sp>
      <p:sp>
        <p:nvSpPr>
          <p:cNvPr id="495618" name="Rectangle 2"/>
          <p:cNvSpPr>
            <a:spLocks noGrp="1" noChangeArrowheads="1"/>
          </p:cNvSpPr>
          <p:nvPr>
            <p:ph type="title"/>
          </p:nvPr>
        </p:nvSpPr>
        <p:spPr/>
        <p:txBody>
          <a:bodyPr/>
          <a:lstStyle/>
          <a:p>
            <a:r>
              <a:rPr lang="en-US" altLang="x-none" dirty="0"/>
              <a:t>Currently Available Fuel Cell Vehicles</a:t>
            </a:r>
          </a:p>
        </p:txBody>
      </p:sp>
      <p:graphicFrame>
        <p:nvGraphicFramePr>
          <p:cNvPr id="3" name="Table 2"/>
          <p:cNvGraphicFramePr>
            <a:graphicFrameLocks noGrp="1"/>
          </p:cNvGraphicFramePr>
          <p:nvPr>
            <p:extLst>
              <p:ext uri="{D42A27DB-BD31-4B8C-83A1-F6EECF244321}">
                <p14:modId xmlns:p14="http://schemas.microsoft.com/office/powerpoint/2010/main" val="811072411"/>
              </p:ext>
            </p:extLst>
          </p:nvPr>
        </p:nvGraphicFramePr>
        <p:xfrm>
          <a:off x="395923" y="1161330"/>
          <a:ext cx="8154190" cy="3510280"/>
        </p:xfrm>
        <a:graphic>
          <a:graphicData uri="http://schemas.openxmlformats.org/drawingml/2006/table">
            <a:tbl>
              <a:tblPr firstRow="1" bandRow="1">
                <a:tableStyleId>{5C22544A-7EE6-4342-B048-85BDC9FD1C3A}</a:tableStyleId>
              </a:tblPr>
              <a:tblGrid>
                <a:gridCol w="1630838">
                  <a:extLst>
                    <a:ext uri="{9D8B030D-6E8A-4147-A177-3AD203B41FA5}">
                      <a16:colId xmlns:a16="http://schemas.microsoft.com/office/drawing/2014/main" val="20000"/>
                    </a:ext>
                  </a:extLst>
                </a:gridCol>
                <a:gridCol w="1357462">
                  <a:extLst>
                    <a:ext uri="{9D8B030D-6E8A-4147-A177-3AD203B41FA5}">
                      <a16:colId xmlns:a16="http://schemas.microsoft.com/office/drawing/2014/main" val="20001"/>
                    </a:ext>
                  </a:extLst>
                </a:gridCol>
                <a:gridCol w="1696824">
                  <a:extLst>
                    <a:ext uri="{9D8B030D-6E8A-4147-A177-3AD203B41FA5}">
                      <a16:colId xmlns:a16="http://schemas.microsoft.com/office/drawing/2014/main" val="20002"/>
                    </a:ext>
                  </a:extLst>
                </a:gridCol>
                <a:gridCol w="1216058">
                  <a:extLst>
                    <a:ext uri="{9D8B030D-6E8A-4147-A177-3AD203B41FA5}">
                      <a16:colId xmlns:a16="http://schemas.microsoft.com/office/drawing/2014/main" val="20003"/>
                    </a:ext>
                  </a:extLst>
                </a:gridCol>
                <a:gridCol w="2253008">
                  <a:extLst>
                    <a:ext uri="{9D8B030D-6E8A-4147-A177-3AD203B41FA5}">
                      <a16:colId xmlns:a16="http://schemas.microsoft.com/office/drawing/2014/main" val="20004"/>
                    </a:ext>
                  </a:extLst>
                </a:gridCol>
              </a:tblGrid>
              <a:tr h="370840">
                <a:tc>
                  <a:txBody>
                    <a:bodyPr/>
                    <a:lstStyle/>
                    <a:p>
                      <a:r>
                        <a:rPr lang="en-US"/>
                        <a:t>Car</a:t>
                      </a:r>
                      <a:endParaRPr lang="en-US" dirty="0"/>
                    </a:p>
                  </a:txBody>
                  <a:tcPr/>
                </a:tc>
                <a:tc>
                  <a:txBody>
                    <a:bodyPr/>
                    <a:lstStyle/>
                    <a:p>
                      <a:r>
                        <a:rPr lang="en-US" baseline="0" dirty="0"/>
                        <a:t>Years</a:t>
                      </a:r>
                      <a:endParaRPr lang="en-US" dirty="0"/>
                    </a:p>
                  </a:txBody>
                  <a:tcPr/>
                </a:tc>
                <a:tc>
                  <a:txBody>
                    <a:bodyPr/>
                    <a:lstStyle/>
                    <a:p>
                      <a:r>
                        <a:rPr lang="en-US" dirty="0"/>
                        <a:t>Pricing</a:t>
                      </a:r>
                    </a:p>
                  </a:txBody>
                  <a:tcPr/>
                </a:tc>
                <a:tc>
                  <a:txBody>
                    <a:bodyPr/>
                    <a:lstStyle/>
                    <a:p>
                      <a:r>
                        <a:rPr lang="en-US" dirty="0"/>
                        <a:t>Range</a:t>
                      </a:r>
                    </a:p>
                  </a:txBody>
                  <a:tcPr/>
                </a:tc>
                <a:tc>
                  <a:txBody>
                    <a:bodyPr/>
                    <a:lstStyle/>
                    <a:p>
                      <a:r>
                        <a:rPr lang="en-US" dirty="0"/>
                        <a:t>Availability</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Hyundai Tucson FCEV</a:t>
                      </a:r>
                    </a:p>
                  </a:txBody>
                  <a:tcPr/>
                </a:tc>
                <a:tc>
                  <a:txBody>
                    <a:bodyPr/>
                    <a:lstStyle/>
                    <a:p>
                      <a:r>
                        <a:rPr lang="en-US" sz="1400" dirty="0">
                          <a:effectLst/>
                        </a:rPr>
                        <a:t>2014–present</a:t>
                      </a:r>
                    </a:p>
                  </a:txBody>
                  <a:tcPr anchor="ctr"/>
                </a:tc>
                <a:tc>
                  <a:txBody>
                    <a:bodyPr/>
                    <a:lstStyle/>
                    <a:p>
                      <a:r>
                        <a:rPr lang="en-US" sz="1400" dirty="0">
                          <a:effectLst/>
                        </a:rPr>
                        <a:t>Leasing only</a:t>
                      </a:r>
                      <a:r>
                        <a:rPr lang="en-US" sz="1400" baseline="0" dirty="0">
                          <a:effectLst/>
                        </a:rPr>
                        <a:t> </a:t>
                      </a:r>
                      <a:r>
                        <a:rPr lang="en-US" sz="1400" dirty="0">
                          <a:effectLst/>
                        </a:rPr>
                        <a:t>US$599</a:t>
                      </a:r>
                    </a:p>
                  </a:txBody>
                  <a:tcPr anchor="ctr"/>
                </a:tc>
                <a:tc>
                  <a:txBody>
                    <a:bodyPr/>
                    <a:lstStyle/>
                    <a:p>
                      <a:r>
                        <a:rPr lang="mr-IN" sz="1400" dirty="0">
                          <a:effectLst/>
                        </a:rPr>
                        <a:t>265 </a:t>
                      </a:r>
                      <a:r>
                        <a:rPr lang="mr-IN" sz="1400" dirty="0" err="1">
                          <a:effectLst/>
                        </a:rPr>
                        <a:t>mi</a:t>
                      </a:r>
                      <a:r>
                        <a:rPr lang="mr-IN" sz="1400" dirty="0">
                          <a:effectLst/>
                        </a:rPr>
                        <a:t> (426 </a:t>
                      </a:r>
                      <a:r>
                        <a:rPr lang="mr-IN" sz="1400" dirty="0" err="1">
                          <a:effectLst/>
                        </a:rPr>
                        <a:t>km</a:t>
                      </a:r>
                      <a:r>
                        <a:rPr lang="mr-IN" sz="1400" dirty="0">
                          <a:effectLst/>
                        </a:rPr>
                        <a:t>)</a:t>
                      </a:r>
                    </a:p>
                  </a:txBody>
                  <a:tcPr anchor="ctr"/>
                </a:tc>
                <a:tc>
                  <a:txBody>
                    <a:bodyPr/>
                    <a:lstStyle/>
                    <a:p>
                      <a:r>
                        <a:rPr lang="en-US" sz="1400" dirty="0">
                          <a:effectLst/>
                        </a:rPr>
                        <a:t>Leased in South Korea, California, Europe and Vancouver</a:t>
                      </a:r>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Toyota </a:t>
                      </a:r>
                      <a:r>
                        <a:rPr lang="en-US" sz="1400" dirty="0" err="1"/>
                        <a:t>Mirai</a:t>
                      </a:r>
                      <a:endParaRPr lang="en-US" sz="1400" dirty="0"/>
                    </a:p>
                  </a:txBody>
                  <a:tcPr/>
                </a:tc>
                <a:tc>
                  <a:txBody>
                    <a:bodyPr/>
                    <a:lstStyle/>
                    <a:p>
                      <a:r>
                        <a:rPr lang="en-US" sz="1400">
                          <a:effectLst/>
                        </a:rPr>
                        <a:t>2015–present</a:t>
                      </a:r>
                    </a:p>
                  </a:txBody>
                  <a:tcPr anchor="ctr"/>
                </a:tc>
                <a:tc>
                  <a:txBody>
                    <a:bodyPr/>
                    <a:lstStyle/>
                    <a:p>
                      <a:r>
                        <a:rPr lang="en-US" sz="1400" dirty="0">
                          <a:effectLst/>
                        </a:rPr>
                        <a:t>Sales and leasing</a:t>
                      </a:r>
                      <a:br>
                        <a:rPr lang="en-US" sz="1400" dirty="0">
                          <a:effectLst/>
                        </a:rPr>
                      </a:br>
                      <a:r>
                        <a:rPr lang="en-US" sz="1400" dirty="0">
                          <a:effectLst/>
                        </a:rPr>
                        <a:t>US$58,500</a:t>
                      </a:r>
                    </a:p>
                  </a:txBody>
                  <a:tcPr anchor="ctr"/>
                </a:tc>
                <a:tc>
                  <a:txBody>
                    <a:bodyPr/>
                    <a:lstStyle/>
                    <a:p>
                      <a:r>
                        <a:rPr lang="mr-IN" sz="1400" dirty="0">
                          <a:effectLst/>
                        </a:rPr>
                        <a:t>312 </a:t>
                      </a:r>
                      <a:r>
                        <a:rPr lang="mr-IN" sz="1400" dirty="0" err="1">
                          <a:effectLst/>
                        </a:rPr>
                        <a:t>mi</a:t>
                      </a:r>
                      <a:r>
                        <a:rPr lang="mr-IN" sz="1400" dirty="0">
                          <a:effectLst/>
                        </a:rPr>
                        <a:t> (502 </a:t>
                      </a:r>
                      <a:r>
                        <a:rPr lang="mr-IN" sz="1400" dirty="0" err="1">
                          <a:effectLst/>
                        </a:rPr>
                        <a:t>km</a:t>
                      </a:r>
                      <a:r>
                        <a:rPr lang="mr-IN" sz="1400" dirty="0">
                          <a:effectLst/>
                        </a:rPr>
                        <a:t>)</a:t>
                      </a:r>
                    </a:p>
                  </a:txBody>
                  <a:tcPr anchor="ctr"/>
                </a:tc>
                <a:tc>
                  <a:txBody>
                    <a:bodyPr/>
                    <a:lstStyle/>
                    <a:p>
                      <a:r>
                        <a:rPr lang="en-US" sz="1400" dirty="0">
                          <a:effectLst/>
                        </a:rPr>
                        <a:t>Sold and leased in Japan, California, Europe and United Arab Emirates. Global sales total of 2,840 units since inception</a:t>
                      </a:r>
                    </a:p>
                  </a:txBody>
                  <a:tcPr anchor="ctr"/>
                </a:tc>
                <a:extLst>
                  <a:ext uri="{0D108BD9-81ED-4DB2-BD59-A6C34878D82A}">
                    <a16:rowId xmlns:a16="http://schemas.microsoft.com/office/drawing/2014/main" val="10002"/>
                  </a:ext>
                </a:extLst>
              </a:tr>
              <a:tr h="370840">
                <a:tc>
                  <a:txBody>
                    <a:bodyPr/>
                    <a:lstStyle/>
                    <a:p>
                      <a:pPr algn="l"/>
                      <a:r>
                        <a:rPr lang="en-US" sz="1400" dirty="0">
                          <a:effectLst/>
                        </a:rPr>
                        <a:t>Honda Clarity</a:t>
                      </a:r>
                    </a:p>
                    <a:p>
                      <a:pPr algn="ctr"/>
                      <a:endParaRPr lang="en-US" sz="1400" dirty="0">
                        <a:effectLst/>
                      </a:endParaRPr>
                    </a:p>
                  </a:txBody>
                  <a:tcPr anchor="ctr"/>
                </a:tc>
                <a:tc>
                  <a:txBody>
                    <a:bodyPr/>
                    <a:lstStyle/>
                    <a:p>
                      <a:r>
                        <a:rPr lang="en-US" sz="1400" dirty="0">
                          <a:effectLst/>
                        </a:rPr>
                        <a:t>2016–present</a:t>
                      </a:r>
                    </a:p>
                  </a:txBody>
                  <a:tcPr anchor="ctr"/>
                </a:tc>
                <a:tc>
                  <a:txBody>
                    <a:bodyPr/>
                    <a:lstStyle/>
                    <a:p>
                      <a:r>
                        <a:rPr lang="en-US" sz="1400" dirty="0">
                          <a:effectLst/>
                        </a:rPr>
                        <a:t>Leasing only</a:t>
                      </a:r>
                      <a:br>
                        <a:rPr lang="en-US" sz="1400" dirty="0">
                          <a:effectLst/>
                        </a:rPr>
                      </a:br>
                      <a:r>
                        <a:rPr lang="en-US" sz="1400" dirty="0">
                          <a:effectLst/>
                        </a:rPr>
                        <a:t>US$369</a:t>
                      </a:r>
                    </a:p>
                  </a:txBody>
                  <a:tcPr anchor="ctr"/>
                </a:tc>
                <a:tc>
                  <a:txBody>
                    <a:bodyPr/>
                    <a:lstStyle/>
                    <a:p>
                      <a:r>
                        <a:rPr lang="mr-IN" sz="1400" dirty="0">
                          <a:effectLst/>
                        </a:rPr>
                        <a:t>300 </a:t>
                      </a:r>
                      <a:r>
                        <a:rPr lang="mr-IN" sz="1400" dirty="0" err="1">
                          <a:effectLst/>
                        </a:rPr>
                        <a:t>mi</a:t>
                      </a:r>
                      <a:r>
                        <a:rPr lang="mr-IN" sz="1400" dirty="0">
                          <a:effectLst/>
                        </a:rPr>
                        <a:t> (480 </a:t>
                      </a:r>
                      <a:r>
                        <a:rPr lang="mr-IN" sz="1400" dirty="0" err="1">
                          <a:effectLst/>
                        </a:rPr>
                        <a:t>km</a:t>
                      </a:r>
                      <a:r>
                        <a:rPr lang="en-US" sz="1400" dirty="0">
                          <a:effectLst/>
                        </a:rPr>
                        <a:t>)</a:t>
                      </a:r>
                      <a:endParaRPr lang="mr-IN" sz="1400" dirty="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Leased in Japan, Southern California, Europe</a:t>
                      </a:r>
                    </a:p>
                  </a:txBody>
                  <a:tcPr anchor="ctr"/>
                </a:tc>
                <a:extLst>
                  <a:ext uri="{0D108BD9-81ED-4DB2-BD59-A6C34878D82A}">
                    <a16:rowId xmlns:a16="http://schemas.microsoft.com/office/drawing/2014/main" val="10003"/>
                  </a:ext>
                </a:extLst>
              </a:tr>
              <a:tr h="370840">
                <a:tc>
                  <a:txBody>
                    <a:bodyPr/>
                    <a:lstStyle/>
                    <a:p>
                      <a:pPr algn="l"/>
                      <a:r>
                        <a:rPr lang="en-US" sz="1400" dirty="0">
                          <a:effectLst/>
                        </a:rPr>
                        <a:t>Hyundai </a:t>
                      </a:r>
                      <a:r>
                        <a:rPr lang="en-US" sz="1400" dirty="0" err="1">
                          <a:effectLst/>
                        </a:rPr>
                        <a:t>Nexo</a:t>
                      </a:r>
                      <a:endParaRPr lang="en-US" sz="1400" dirty="0">
                        <a:effectLst/>
                      </a:endParaRPr>
                    </a:p>
                    <a:p>
                      <a:pPr algn="ctr"/>
                      <a:endParaRPr lang="en-US" sz="1400" dirty="0">
                        <a:effectLst/>
                      </a:endParaRPr>
                    </a:p>
                  </a:txBody>
                  <a:tcPr anchor="ctr"/>
                </a:tc>
                <a:tc>
                  <a:txBody>
                    <a:bodyPr/>
                    <a:lstStyle/>
                    <a:p>
                      <a:r>
                        <a:rPr lang="en-US" sz="1400" dirty="0">
                          <a:effectLst/>
                        </a:rPr>
                        <a:t>2018–present</a:t>
                      </a:r>
                    </a:p>
                  </a:txBody>
                  <a:tcPr anchor="ctr"/>
                </a:tc>
                <a:tc>
                  <a:txBody>
                    <a:bodyPr/>
                    <a:lstStyle/>
                    <a:p>
                      <a:r>
                        <a:rPr lang="mr-IN" sz="1400">
                          <a:effectLst/>
                        </a:rPr>
                        <a:t>-</a:t>
                      </a:r>
                    </a:p>
                  </a:txBody>
                  <a:tcPr anchor="ctr"/>
                </a:tc>
                <a:tc>
                  <a:txBody>
                    <a:bodyPr/>
                    <a:lstStyle/>
                    <a:p>
                      <a:r>
                        <a:rPr lang="mr-IN" sz="1400" dirty="0">
                          <a:effectLst/>
                        </a:rPr>
                        <a:t>370 </a:t>
                      </a:r>
                      <a:r>
                        <a:rPr lang="mr-IN" sz="1400" dirty="0" err="1">
                          <a:effectLst/>
                        </a:rPr>
                        <a:t>mi</a:t>
                      </a:r>
                      <a:r>
                        <a:rPr lang="mr-IN" sz="1400" dirty="0">
                          <a:effectLst/>
                        </a:rPr>
                        <a:t> (600 </a:t>
                      </a:r>
                      <a:r>
                        <a:rPr lang="mr-IN" sz="1400" dirty="0" err="1">
                          <a:effectLst/>
                        </a:rPr>
                        <a:t>km</a:t>
                      </a:r>
                      <a:r>
                        <a:rPr lang="mr-IN" sz="1400" dirty="0">
                          <a:effectLst/>
                        </a:rPr>
                        <a:t>)</a:t>
                      </a:r>
                    </a:p>
                  </a:txBody>
                  <a:tcPr anchor="ctr"/>
                </a:tc>
                <a:tc>
                  <a:txBody>
                    <a:bodyPr/>
                    <a:lstStyle/>
                    <a:p>
                      <a:r>
                        <a:rPr lang="en-US" sz="1400" dirty="0"/>
                        <a:t>Sold in South Korea.</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3257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12DFFC4E-FE99-F148-9154-F37FC343B2D8}" type="slidenum">
              <a:rPr lang="en-US" smtClean="0">
                <a:latin typeface="Garamond" charset="0"/>
              </a:rPr>
              <a:pPr eaLnBrk="1" hangingPunct="1"/>
              <a:t>7</a:t>
            </a:fld>
            <a:endParaRPr lang="en-US" dirty="0">
              <a:latin typeface="Garamond" charset="0"/>
            </a:endParaRPr>
          </a:p>
        </p:txBody>
      </p:sp>
      <p:sp>
        <p:nvSpPr>
          <p:cNvPr id="9219" name="Rectangle 2"/>
          <p:cNvSpPr>
            <a:spLocks noGrp="1" noChangeArrowheads="1"/>
          </p:cNvSpPr>
          <p:nvPr>
            <p:ph type="title"/>
          </p:nvPr>
        </p:nvSpPr>
        <p:spPr/>
        <p:txBody>
          <a:bodyPr/>
          <a:lstStyle/>
          <a:p>
            <a:pPr eaLnBrk="1" hangingPunct="1"/>
            <a:r>
              <a:rPr lang="en-US">
                <a:latin typeface="Garamond" charset="0"/>
              </a:rPr>
              <a:t>Natural Gas</a:t>
            </a:r>
          </a:p>
        </p:txBody>
      </p:sp>
      <p:pic>
        <p:nvPicPr>
          <p:cNvPr id="9220" name="Picture 3" descr="Coal_startPag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609600"/>
            <a:ext cx="3581400" cy="2481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1" name="Rectangle 4"/>
          <p:cNvSpPr>
            <a:spLocks noChangeArrowheads="1"/>
          </p:cNvSpPr>
          <p:nvPr/>
        </p:nvSpPr>
        <p:spPr bwMode="auto">
          <a:xfrm>
            <a:off x="457200" y="1066800"/>
            <a:ext cx="45720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charset="0"/>
              <a:buChar char="n"/>
            </a:pPr>
            <a:r>
              <a:rPr lang="en-US" sz="2000"/>
              <a:t>Mixture of hydrocarbon gases</a:t>
            </a:r>
          </a:p>
          <a:p>
            <a:pPr marL="669925" lvl="1" indent="-325438">
              <a:spcBef>
                <a:spcPct val="20000"/>
              </a:spcBef>
              <a:buClr>
                <a:schemeClr val="accent2"/>
              </a:buClr>
              <a:buSzPct val="60000"/>
              <a:buFont typeface="Wingdings" charset="0"/>
              <a:buChar char="q"/>
            </a:pPr>
            <a:r>
              <a:rPr lang="en-US"/>
              <a:t>70 – 90% methane (CH4)</a:t>
            </a:r>
          </a:p>
          <a:p>
            <a:pPr marL="669925" lvl="1" indent="-325438">
              <a:spcBef>
                <a:spcPct val="20000"/>
              </a:spcBef>
              <a:buClr>
                <a:schemeClr val="accent2"/>
              </a:buClr>
              <a:buSzPct val="60000"/>
              <a:buFont typeface="Wingdings" charset="0"/>
              <a:buChar char="q"/>
            </a:pPr>
            <a:r>
              <a:rPr lang="en-US"/>
              <a:t>Ethane, propane, butane, ..</a:t>
            </a:r>
          </a:p>
          <a:p>
            <a:pPr marL="342900" indent="-342900">
              <a:spcBef>
                <a:spcPct val="20000"/>
              </a:spcBef>
              <a:buClr>
                <a:schemeClr val="accent1"/>
              </a:buClr>
              <a:buSzPct val="65000"/>
              <a:buFont typeface="Wingdings" charset="0"/>
              <a:buChar char="n"/>
            </a:pPr>
            <a:r>
              <a:rPr lang="en-US" sz="2000"/>
              <a:t>Found in porous rocks, alone or mixed with petroleum</a:t>
            </a:r>
          </a:p>
        </p:txBody>
      </p:sp>
      <p:pic>
        <p:nvPicPr>
          <p:cNvPr id="9222" name="Picture 5" descr="rig54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2971800"/>
            <a:ext cx="203835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3" name="Picture 6" descr="gas_wel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33800" y="3276600"/>
            <a:ext cx="4038600" cy="258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ll dir="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ltLang="en-US" dirty="0"/>
              <a:t>9-</a:t>
            </a:r>
            <a:fld id="{3C3C05F2-0D01-3E4A-B13F-29832A1B8615}" type="slidenum">
              <a:rPr lang="en-US" altLang="en-US" smtClean="0"/>
              <a:pPr/>
              <a:t>70</a:t>
            </a:fld>
            <a:endParaRPr lang="en-US" altLang="en-US" dirty="0"/>
          </a:p>
        </p:txBody>
      </p:sp>
      <p:sp>
        <p:nvSpPr>
          <p:cNvPr id="496642" name="Rectangle 2"/>
          <p:cNvSpPr>
            <a:spLocks noGrp="1" noChangeArrowheads="1"/>
          </p:cNvSpPr>
          <p:nvPr>
            <p:ph type="title"/>
          </p:nvPr>
        </p:nvSpPr>
        <p:spPr/>
        <p:txBody>
          <a:bodyPr/>
          <a:lstStyle/>
          <a:p>
            <a:r>
              <a:rPr lang="en-US" altLang="x-none"/>
              <a:t>Obstacles for Fuel Cell Vehicles</a:t>
            </a:r>
          </a:p>
        </p:txBody>
      </p:sp>
      <p:sp>
        <p:nvSpPr>
          <p:cNvPr id="496643" name="Rectangle 3"/>
          <p:cNvSpPr>
            <a:spLocks noGrp="1" noChangeArrowheads="1"/>
          </p:cNvSpPr>
          <p:nvPr>
            <p:ph type="body" idx="1"/>
          </p:nvPr>
        </p:nvSpPr>
        <p:spPr>
          <a:xfrm>
            <a:off x="381000" y="1143000"/>
            <a:ext cx="8229600" cy="4953000"/>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0"/>
              </a:spcBef>
            </a:pPr>
            <a:r>
              <a:rPr lang="en-US" altLang="x-none" sz="2600"/>
              <a:t>Hydrogen as Fuel</a:t>
            </a:r>
          </a:p>
          <a:p>
            <a:pPr lvl="1">
              <a:lnSpc>
                <a:spcPct val="80000"/>
              </a:lnSpc>
              <a:spcBef>
                <a:spcPct val="0"/>
              </a:spcBef>
              <a:buClr>
                <a:schemeClr val="tx1"/>
              </a:buClr>
            </a:pPr>
            <a:r>
              <a:rPr lang="en-US" altLang="x-none" sz="2200"/>
              <a:t>large high-pressure tanks and limited distance on tank</a:t>
            </a:r>
          </a:p>
          <a:p>
            <a:pPr lvl="1">
              <a:lnSpc>
                <a:spcPct val="80000"/>
              </a:lnSpc>
              <a:spcBef>
                <a:spcPct val="0"/>
              </a:spcBef>
              <a:buClr>
                <a:schemeClr val="tx1"/>
              </a:buClr>
            </a:pPr>
            <a:r>
              <a:rPr lang="en-US" altLang="x-none" sz="2200"/>
              <a:t>new infrastructure required for refilling</a:t>
            </a:r>
          </a:p>
          <a:p>
            <a:pPr>
              <a:lnSpc>
                <a:spcPct val="80000"/>
              </a:lnSpc>
              <a:spcBef>
                <a:spcPts val="600"/>
              </a:spcBef>
            </a:pPr>
            <a:r>
              <a:rPr lang="en-US" altLang="x-none" sz="2600"/>
              <a:t>Liquid Fuels </a:t>
            </a:r>
          </a:p>
          <a:p>
            <a:pPr lvl="1">
              <a:lnSpc>
                <a:spcPct val="80000"/>
              </a:lnSpc>
              <a:spcBef>
                <a:spcPct val="0"/>
              </a:spcBef>
              <a:buClr>
                <a:schemeClr val="tx1"/>
              </a:buClr>
            </a:pPr>
            <a:r>
              <a:rPr lang="en-US" altLang="x-none" sz="2200"/>
              <a:t>requires reforming (perhaps not with methanol)</a:t>
            </a:r>
          </a:p>
          <a:p>
            <a:pPr lvl="1">
              <a:lnSpc>
                <a:spcPct val="80000"/>
              </a:lnSpc>
              <a:spcBef>
                <a:spcPct val="0"/>
              </a:spcBef>
              <a:buClr>
                <a:schemeClr val="tx1"/>
              </a:buClr>
            </a:pPr>
            <a:r>
              <a:rPr lang="en-US" altLang="x-none" sz="2200"/>
              <a:t>CO must be eliminated</a:t>
            </a:r>
          </a:p>
          <a:p>
            <a:pPr lvl="1">
              <a:lnSpc>
                <a:spcPct val="80000"/>
              </a:lnSpc>
              <a:spcBef>
                <a:spcPct val="0"/>
              </a:spcBef>
              <a:buClr>
                <a:schemeClr val="tx1"/>
              </a:buClr>
            </a:pPr>
            <a:r>
              <a:rPr lang="en-US" altLang="x-none" sz="2200"/>
              <a:t>lower efficiency</a:t>
            </a:r>
          </a:p>
          <a:p>
            <a:pPr lvl="1">
              <a:lnSpc>
                <a:spcPct val="80000"/>
              </a:lnSpc>
              <a:spcBef>
                <a:spcPct val="0"/>
              </a:spcBef>
              <a:spcAft>
                <a:spcPct val="20000"/>
              </a:spcAft>
              <a:buClr>
                <a:schemeClr val="tx1"/>
              </a:buClr>
            </a:pPr>
            <a:r>
              <a:rPr lang="en-US" altLang="x-none" sz="2200"/>
              <a:t>poor time response</a:t>
            </a:r>
          </a:p>
          <a:p>
            <a:pPr>
              <a:lnSpc>
                <a:spcPct val="80000"/>
              </a:lnSpc>
              <a:spcBef>
                <a:spcPts val="600"/>
              </a:spcBef>
            </a:pPr>
            <a:r>
              <a:rPr lang="en-US" altLang="x-none" sz="2600"/>
              <a:t>Difficult Design Problem</a:t>
            </a:r>
          </a:p>
          <a:p>
            <a:pPr lvl="1">
              <a:lnSpc>
                <a:spcPct val="80000"/>
              </a:lnSpc>
              <a:spcBef>
                <a:spcPct val="0"/>
              </a:spcBef>
              <a:buClr>
                <a:schemeClr val="tx1"/>
              </a:buClr>
            </a:pPr>
            <a:r>
              <a:rPr lang="en-US" altLang="x-none" sz="2200"/>
              <a:t>size, shocks, temperature extremes, transients</a:t>
            </a:r>
          </a:p>
          <a:p>
            <a:pPr lvl="1">
              <a:lnSpc>
                <a:spcPct val="80000"/>
              </a:lnSpc>
              <a:spcBef>
                <a:spcPct val="0"/>
              </a:spcBef>
              <a:buClr>
                <a:schemeClr val="tx1"/>
              </a:buClr>
            </a:pPr>
            <a:r>
              <a:rPr lang="en-US" altLang="x-none" sz="2200"/>
              <a:t>reformation, storage, safety</a:t>
            </a:r>
          </a:p>
          <a:p>
            <a:pPr lvl="1">
              <a:lnSpc>
                <a:spcPct val="80000"/>
              </a:lnSpc>
              <a:spcBef>
                <a:spcPct val="0"/>
              </a:spcBef>
              <a:spcAft>
                <a:spcPct val="20000"/>
              </a:spcAft>
              <a:buClr>
                <a:schemeClr val="tx1"/>
              </a:buClr>
            </a:pPr>
            <a:r>
              <a:rPr lang="en-US" altLang="x-none" sz="2200"/>
              <a:t>reliability...</a:t>
            </a:r>
          </a:p>
          <a:p>
            <a:pPr>
              <a:lnSpc>
                <a:spcPct val="80000"/>
              </a:lnSpc>
              <a:spcBef>
                <a:spcPct val="0"/>
              </a:spcBef>
            </a:pPr>
            <a:r>
              <a:rPr lang="en-US" altLang="x-none" sz="2600">
                <a:solidFill>
                  <a:srgbClr val="FF0000"/>
                </a:solidFill>
              </a:rPr>
              <a:t>Why isn’t CNG (methane) used extensively for cars?</a:t>
            </a:r>
          </a:p>
          <a:p>
            <a:pPr lvl="1">
              <a:lnSpc>
                <a:spcPct val="80000"/>
              </a:lnSpc>
              <a:spcBef>
                <a:spcPct val="0"/>
              </a:spcBef>
              <a:buClr>
                <a:schemeClr val="tx1"/>
              </a:buClr>
            </a:pPr>
            <a:r>
              <a:rPr lang="en-US" altLang="x-none" sz="2200"/>
              <a:t>Equiv. energy cost of CNG = $1.32/gal w/o taxes, </a:t>
            </a:r>
            <a:r>
              <a:rPr lang="en-US" altLang="x-none" sz="1800"/>
              <a:t>(1.22 therm/gal)</a:t>
            </a:r>
          </a:p>
          <a:p>
            <a:pPr lvl="1">
              <a:lnSpc>
                <a:spcPct val="80000"/>
              </a:lnSpc>
              <a:spcBef>
                <a:spcPct val="0"/>
              </a:spcBef>
              <a:buClr>
                <a:schemeClr val="tx1"/>
              </a:buClr>
            </a:pPr>
            <a:r>
              <a:rPr lang="en-US" altLang="x-none" sz="2200"/>
              <a:t>CO</a:t>
            </a:r>
            <a:r>
              <a:rPr lang="en-US" altLang="x-none" sz="2200" baseline="-25000"/>
              <a:t>2</a:t>
            </a:r>
            <a:r>
              <a:rPr lang="en-US" altLang="x-none" sz="2200"/>
              <a:t> output is 80% of that from gasoline </a:t>
            </a:r>
          </a:p>
          <a:p>
            <a:pPr lvl="1">
              <a:lnSpc>
                <a:spcPct val="30000"/>
              </a:lnSpc>
              <a:spcBef>
                <a:spcPct val="0"/>
              </a:spcBef>
              <a:buClr>
                <a:schemeClr val="tx1"/>
              </a:buClr>
              <a:buFont typeface="Wingdings" charset="2"/>
              <a:buNone/>
            </a:pPr>
            <a:endParaRPr lang="en-US" altLang="x-none" sz="2200"/>
          </a:p>
          <a:p>
            <a:pPr lvl="1">
              <a:lnSpc>
                <a:spcPct val="80000"/>
              </a:lnSpc>
              <a:spcBef>
                <a:spcPct val="0"/>
              </a:spcBef>
              <a:buClr>
                <a:schemeClr val="tx1"/>
              </a:buClr>
              <a:buFont typeface="Wingdings" charset="2"/>
              <a:buNone/>
            </a:pPr>
            <a:endParaRPr lang="en-US" altLang="x-none" sz="22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ltLang="en-US" dirty="0"/>
              <a:t>9-</a:t>
            </a:r>
            <a:fld id="{AF9DFA25-5BE5-6B42-9857-40EB4DD995D0}" type="slidenum">
              <a:rPr lang="en-US" altLang="en-US" smtClean="0"/>
              <a:pPr/>
              <a:t>71</a:t>
            </a:fld>
            <a:endParaRPr lang="en-US" altLang="en-US" dirty="0"/>
          </a:p>
        </p:txBody>
      </p:sp>
      <p:sp>
        <p:nvSpPr>
          <p:cNvPr id="497666" name="Rectangle 2"/>
          <p:cNvSpPr>
            <a:spLocks noGrp="1" noChangeArrowheads="1"/>
          </p:cNvSpPr>
          <p:nvPr>
            <p:ph type="title"/>
          </p:nvPr>
        </p:nvSpPr>
        <p:spPr/>
        <p:txBody>
          <a:bodyPr/>
          <a:lstStyle/>
          <a:p>
            <a:r>
              <a:rPr lang="en-US" altLang="x-none" sz="3400"/>
              <a:t>Hydrogen Volume Required for Transport Fuel</a:t>
            </a:r>
          </a:p>
        </p:txBody>
      </p:sp>
      <p:pic>
        <p:nvPicPr>
          <p:cNvPr id="497667" name="Picture 3"/>
          <p:cNvPicPr>
            <a:picLocks noGrp="1" noChangeAspect="1" noChangeArrowheads="1"/>
          </p:cNvPicPr>
          <p:nvPr>
            <p:ph type="body" idx="1"/>
          </p:nvPr>
        </p:nvPicPr>
        <p:blipFill>
          <a:blip r:embed="rId2" cstate="screen">
            <a:extLst>
              <a:ext uri="{28A0092B-C50C-407E-A947-70E740481C1C}">
                <a14:useLocalDpi xmlns:a14="http://schemas.microsoft.com/office/drawing/2010/main"/>
              </a:ext>
            </a:extLst>
          </a:blip>
          <a:srcRect t="4358" b="4117"/>
          <a:stretch>
            <a:fillRect/>
          </a:stretch>
        </p:blipFill>
        <p:spPr>
          <a:xfrm>
            <a:off x="1066800" y="990600"/>
            <a:ext cx="6705600" cy="5068888"/>
          </a:xfrm>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ltLang="en-US" dirty="0"/>
              <a:t>9-</a:t>
            </a:r>
            <a:fld id="{041AE069-E0EE-CC4B-97F1-58AABB736012}" type="slidenum">
              <a:rPr lang="en-US" altLang="en-US" smtClean="0"/>
              <a:pPr/>
              <a:t>72</a:t>
            </a:fld>
            <a:endParaRPr lang="en-US" altLang="en-US" dirty="0"/>
          </a:p>
        </p:txBody>
      </p:sp>
      <p:sp>
        <p:nvSpPr>
          <p:cNvPr id="498690" name="Rectangle 2"/>
          <p:cNvSpPr>
            <a:spLocks noGrp="1" noChangeArrowheads="1"/>
          </p:cNvSpPr>
          <p:nvPr>
            <p:ph type="title"/>
          </p:nvPr>
        </p:nvSpPr>
        <p:spPr/>
        <p:txBody>
          <a:bodyPr/>
          <a:lstStyle/>
          <a:p>
            <a:r>
              <a:rPr lang="en-US" altLang="x-none" sz="3400"/>
              <a:t>Comparisons with Other Energy Storage</a:t>
            </a:r>
          </a:p>
        </p:txBody>
      </p:sp>
      <p:pic>
        <p:nvPicPr>
          <p:cNvPr id="49869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1600" y="990600"/>
            <a:ext cx="6330950" cy="50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ltLang="en-US" dirty="0"/>
              <a:t>9-</a:t>
            </a:r>
            <a:fld id="{AFE0625F-8C60-3E45-84AA-4FCA229554E4}" type="slidenum">
              <a:rPr lang="en-US" altLang="en-US" smtClean="0"/>
              <a:pPr/>
              <a:t>73</a:t>
            </a:fld>
            <a:endParaRPr lang="en-US" altLang="en-US" dirty="0"/>
          </a:p>
        </p:txBody>
      </p:sp>
      <p:sp>
        <p:nvSpPr>
          <p:cNvPr id="499714" name="Rectangle 2"/>
          <p:cNvSpPr>
            <a:spLocks noGrp="1" noChangeArrowheads="1"/>
          </p:cNvSpPr>
          <p:nvPr>
            <p:ph type="title"/>
          </p:nvPr>
        </p:nvSpPr>
        <p:spPr/>
        <p:txBody>
          <a:bodyPr/>
          <a:lstStyle/>
          <a:p>
            <a:r>
              <a:rPr lang="en-US" altLang="x-none"/>
              <a:t>Fuel Cells for Stationary Power</a:t>
            </a:r>
          </a:p>
        </p:txBody>
      </p:sp>
      <p:sp>
        <p:nvSpPr>
          <p:cNvPr id="499715" name="Rectangle 3"/>
          <p:cNvSpPr>
            <a:spLocks noGrp="1" noChangeArrowheads="1"/>
          </p:cNvSpPr>
          <p:nvPr>
            <p:ph type="body" idx="1"/>
          </p:nvPr>
        </p:nvSpPr>
        <p:spPr>
          <a:xfrm>
            <a:off x="381000" y="1143000"/>
            <a:ext cx="8229600" cy="4530725"/>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t>Simpler than vehicular applications </a:t>
            </a:r>
          </a:p>
          <a:p>
            <a:r>
              <a:rPr lang="en-US" altLang="x-none" dirty="0"/>
              <a:t>Can be operated directly from natural gas</a:t>
            </a:r>
          </a:p>
          <a:p>
            <a:r>
              <a:rPr lang="en-US" altLang="x-none" dirty="0"/>
              <a:t>May be able to use waste heat (cogeneration) thereby improving overall efficiency</a:t>
            </a:r>
          </a:p>
          <a:p>
            <a:r>
              <a:rPr lang="en-US" altLang="x-none" dirty="0"/>
              <a:t>Transient operation is </a:t>
            </a:r>
            <a:r>
              <a:rPr lang="en-US" altLang="x-none"/>
              <a:t>less important</a:t>
            </a:r>
            <a:endParaRPr lang="en-US" altLang="x-none"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ltLang="en-US" dirty="0"/>
              <a:t>9-</a:t>
            </a:r>
            <a:fld id="{FA3C8C87-FC6D-9048-937B-7C7FDB83FDEB}" type="slidenum">
              <a:rPr lang="en-US" altLang="en-US" smtClean="0"/>
              <a:pPr/>
              <a:t>74</a:t>
            </a:fld>
            <a:endParaRPr lang="en-US" altLang="en-US" dirty="0"/>
          </a:p>
        </p:txBody>
      </p:sp>
      <p:sp>
        <p:nvSpPr>
          <p:cNvPr id="500738" name="Rectangle 2"/>
          <p:cNvSpPr>
            <a:spLocks noGrp="1" noChangeArrowheads="1"/>
          </p:cNvSpPr>
          <p:nvPr>
            <p:ph type="title"/>
          </p:nvPr>
        </p:nvSpPr>
        <p:spPr/>
        <p:txBody>
          <a:bodyPr/>
          <a:lstStyle/>
          <a:p>
            <a:r>
              <a:rPr lang="en-US" altLang="x-none" sz="3600"/>
              <a:t>Driving Forces For Fuel Cell Development?</a:t>
            </a:r>
          </a:p>
        </p:txBody>
      </p:sp>
      <p:sp>
        <p:nvSpPr>
          <p:cNvPr id="500739" name="Rectangle 3"/>
          <p:cNvSpPr>
            <a:spLocks noGrp="1" noChangeArrowheads="1"/>
          </p:cNvSpPr>
          <p:nvPr>
            <p:ph type="body" idx="1"/>
          </p:nvPr>
        </p:nvSpPr>
        <p:spPr>
          <a:xfrm>
            <a:off x="395288" y="1130300"/>
            <a:ext cx="8229600" cy="4530725"/>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5000"/>
              </a:spcBef>
            </a:pPr>
            <a:r>
              <a:rPr lang="en-US" altLang="x-none" sz="2600" b="1"/>
              <a:t>Infrastructure</a:t>
            </a:r>
          </a:p>
          <a:p>
            <a:pPr lvl="1">
              <a:lnSpc>
                <a:spcPct val="80000"/>
              </a:lnSpc>
              <a:spcBef>
                <a:spcPct val="5000"/>
              </a:spcBef>
              <a:buClr>
                <a:schemeClr val="tx1"/>
              </a:buClr>
            </a:pPr>
            <a:r>
              <a:rPr lang="en-US" altLang="x-none"/>
              <a:t>Difficulty in siting new power plants</a:t>
            </a:r>
          </a:p>
          <a:p>
            <a:pPr lvl="1">
              <a:lnSpc>
                <a:spcPct val="80000"/>
              </a:lnSpc>
              <a:spcBef>
                <a:spcPct val="5000"/>
              </a:spcBef>
              <a:buClr>
                <a:schemeClr val="tx1"/>
              </a:buClr>
            </a:pPr>
            <a:r>
              <a:rPr lang="en-US" altLang="x-none"/>
              <a:t>Cost and efficiency losses (5-8%) in transmission </a:t>
            </a:r>
          </a:p>
          <a:p>
            <a:pPr lvl="1">
              <a:lnSpc>
                <a:spcPct val="80000"/>
              </a:lnSpc>
              <a:spcBef>
                <a:spcPct val="5000"/>
              </a:spcBef>
              <a:buClr>
                <a:schemeClr val="tx1"/>
              </a:buClr>
            </a:pPr>
            <a:r>
              <a:rPr lang="en-US" altLang="x-none"/>
              <a:t>Power quality and dependability issues </a:t>
            </a:r>
          </a:p>
          <a:p>
            <a:pPr>
              <a:lnSpc>
                <a:spcPct val="80000"/>
              </a:lnSpc>
              <a:spcBef>
                <a:spcPct val="25000"/>
              </a:spcBef>
            </a:pPr>
            <a:r>
              <a:rPr lang="en-US" altLang="x-none" sz="2600" b="1"/>
              <a:t>Higher Efficiency</a:t>
            </a:r>
          </a:p>
          <a:p>
            <a:pPr lvl="1">
              <a:lnSpc>
                <a:spcPct val="80000"/>
              </a:lnSpc>
              <a:spcBef>
                <a:spcPct val="5000"/>
              </a:spcBef>
              <a:buClr>
                <a:schemeClr val="tx1"/>
              </a:buClr>
            </a:pPr>
            <a:r>
              <a:rPr lang="en-US" altLang="x-none"/>
              <a:t>Efficiency is reduced by fuel processing</a:t>
            </a:r>
          </a:p>
          <a:p>
            <a:pPr lvl="1">
              <a:lnSpc>
                <a:spcPct val="80000"/>
              </a:lnSpc>
              <a:spcBef>
                <a:spcPct val="5000"/>
              </a:spcBef>
              <a:buClr>
                <a:schemeClr val="tx1"/>
              </a:buClr>
            </a:pPr>
            <a:r>
              <a:rPr lang="en-US" altLang="x-none"/>
              <a:t>Fuel is relatively inexpensive and plentiful (now)</a:t>
            </a:r>
          </a:p>
          <a:p>
            <a:pPr>
              <a:lnSpc>
                <a:spcPct val="80000"/>
              </a:lnSpc>
              <a:spcBef>
                <a:spcPct val="25000"/>
              </a:spcBef>
            </a:pPr>
            <a:r>
              <a:rPr lang="en-US" altLang="x-none" sz="2600" b="1"/>
              <a:t>Lower emissions</a:t>
            </a:r>
          </a:p>
          <a:p>
            <a:pPr lvl="1">
              <a:lnSpc>
                <a:spcPct val="80000"/>
              </a:lnSpc>
              <a:spcBef>
                <a:spcPct val="5000"/>
              </a:spcBef>
              <a:buClr>
                <a:schemeClr val="tx1"/>
              </a:buClr>
            </a:pPr>
            <a:r>
              <a:rPr lang="en-US" altLang="x-none"/>
              <a:t>What is the cash value of reduced pollutants?</a:t>
            </a:r>
          </a:p>
          <a:p>
            <a:pPr lvl="1">
              <a:lnSpc>
                <a:spcPct val="80000"/>
              </a:lnSpc>
              <a:spcBef>
                <a:spcPct val="5000"/>
              </a:spcBef>
              <a:buClr>
                <a:schemeClr val="tx1"/>
              </a:buClr>
            </a:pPr>
            <a:r>
              <a:rPr lang="en-US" altLang="x-none"/>
              <a:t>Regulatory considerations</a:t>
            </a:r>
          </a:p>
          <a:p>
            <a:pPr lvl="1">
              <a:lnSpc>
                <a:spcPct val="80000"/>
              </a:lnSpc>
              <a:spcBef>
                <a:spcPct val="5000"/>
              </a:spcBef>
              <a:buClr>
                <a:schemeClr val="tx1"/>
              </a:buClr>
            </a:pPr>
            <a:r>
              <a:rPr lang="en-US" altLang="x-none"/>
              <a:t>Global warming and political consequences</a:t>
            </a:r>
          </a:p>
          <a:p>
            <a:pPr>
              <a:lnSpc>
                <a:spcPct val="80000"/>
              </a:lnSpc>
            </a:pPr>
            <a:r>
              <a:rPr lang="en-US" altLang="x-none" sz="2600" b="1"/>
              <a:t>"</a:t>
            </a:r>
            <a:r>
              <a:rPr lang="en-US" altLang="x-none" sz="2600" b="1" i="1"/>
              <a:t>The less you know, the better it looks</a:t>
            </a:r>
            <a:r>
              <a:rPr lang="en-US" altLang="x-none" sz="2600" b="1"/>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4304C2B9-37BC-B84C-9C04-F2328BDEAD5A}" type="slidenum">
              <a:rPr lang="en-US" smtClean="0">
                <a:latin typeface="Garamond" charset="0"/>
              </a:rPr>
              <a:pPr eaLnBrk="1" hangingPunct="1"/>
              <a:t>8</a:t>
            </a:fld>
            <a:endParaRPr lang="en-US" dirty="0">
              <a:latin typeface="Garamond" charset="0"/>
            </a:endParaRPr>
          </a:p>
        </p:txBody>
      </p:sp>
      <p:sp>
        <p:nvSpPr>
          <p:cNvPr id="10243" name="Rectangle 2"/>
          <p:cNvSpPr>
            <a:spLocks noGrp="1" noChangeArrowheads="1"/>
          </p:cNvSpPr>
          <p:nvPr>
            <p:ph type="title"/>
          </p:nvPr>
        </p:nvSpPr>
        <p:spPr/>
        <p:txBody>
          <a:bodyPr/>
          <a:lstStyle/>
          <a:p>
            <a:pPr eaLnBrk="1" hangingPunct="1"/>
            <a:r>
              <a:rPr lang="en-US">
                <a:latin typeface="Garamond" charset="0"/>
              </a:rPr>
              <a:t>North American Natural Gas Flows</a:t>
            </a:r>
          </a:p>
        </p:txBody>
      </p:sp>
      <p:pic>
        <p:nvPicPr>
          <p:cNvPr id="10244" name="Picture 7" descr="http://www.eia.gov/pub/oil_gas/natural_gas/analysis_publications/ngpipeline/images/transcorr.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7350" y="892175"/>
            <a:ext cx="7591425" cy="569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5" name="Picture 4" descr="pipel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48500" y="3390900"/>
            <a:ext cx="1858963" cy="233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Garamond" charset="0"/>
              </a:rPr>
              <a:t>9-</a:t>
            </a:r>
            <a:fld id="{5288C4AC-36C1-5A47-8AFC-96371B5246FD}" type="slidenum">
              <a:rPr lang="en-US" smtClean="0">
                <a:latin typeface="Garamond" charset="0"/>
              </a:rPr>
              <a:pPr eaLnBrk="1" hangingPunct="1"/>
              <a:t>9</a:t>
            </a:fld>
            <a:endParaRPr lang="en-US" dirty="0">
              <a:latin typeface="Garamond" charset="0"/>
            </a:endParaRPr>
          </a:p>
        </p:txBody>
      </p:sp>
      <p:sp>
        <p:nvSpPr>
          <p:cNvPr id="11267" name="Rectangle 2"/>
          <p:cNvSpPr>
            <a:spLocks noGrp="1" noChangeArrowheads="1"/>
          </p:cNvSpPr>
          <p:nvPr>
            <p:ph type="title"/>
          </p:nvPr>
        </p:nvSpPr>
        <p:spPr/>
        <p:txBody>
          <a:bodyPr/>
          <a:lstStyle/>
          <a:p>
            <a:pPr eaLnBrk="1" hangingPunct="1"/>
            <a:r>
              <a:rPr lang="en-US" sz="3800">
                <a:latin typeface="Garamond" charset="0"/>
              </a:rPr>
              <a:t>Shale Gas</a:t>
            </a:r>
          </a:p>
        </p:txBody>
      </p:sp>
      <p:sp>
        <p:nvSpPr>
          <p:cNvPr id="11268" name="Rectangle 3"/>
          <p:cNvSpPr>
            <a:spLocks noGrp="1" noChangeArrowheads="1"/>
          </p:cNvSpPr>
          <p:nvPr>
            <p:ph type="body" idx="1"/>
          </p:nvPr>
        </p:nvSpPr>
        <p:spPr>
          <a:xfrm>
            <a:off x="336550" y="990600"/>
            <a:ext cx="8996363" cy="2290763"/>
          </a:xfrm>
        </p:spPr>
        <p:txBody>
          <a:bodyPr/>
          <a:lstStyle/>
          <a:p>
            <a:pPr eaLnBrk="1" hangingPunct="1">
              <a:lnSpc>
                <a:spcPct val="80000"/>
              </a:lnSpc>
            </a:pPr>
            <a:r>
              <a:rPr lang="en-US" sz="1800">
                <a:latin typeface="Arial" charset="0"/>
              </a:rPr>
              <a:t>Natural gas produced from shale formations</a:t>
            </a:r>
          </a:p>
          <a:p>
            <a:pPr eaLnBrk="1" hangingPunct="1">
              <a:lnSpc>
                <a:spcPct val="80000"/>
              </a:lnSpc>
            </a:pPr>
            <a:r>
              <a:rPr lang="en-US" sz="1800">
                <a:latin typeface="Arial" charset="0"/>
              </a:rPr>
              <a:t>Expected to be a major source for natural gas in the future</a:t>
            </a:r>
          </a:p>
          <a:p>
            <a:pPr eaLnBrk="1" hangingPunct="1">
              <a:lnSpc>
                <a:spcPct val="80000"/>
              </a:lnSpc>
            </a:pPr>
            <a:r>
              <a:rPr lang="en-US" sz="1800">
                <a:latin typeface="Arial" charset="0"/>
              </a:rPr>
              <a:t>Requires hydraulic fracturing of shale for commercial extraction</a:t>
            </a:r>
          </a:p>
          <a:p>
            <a:pPr eaLnBrk="1" hangingPunct="1">
              <a:lnSpc>
                <a:spcPct val="80000"/>
              </a:lnSpc>
            </a:pPr>
            <a:r>
              <a:rPr lang="en-US" sz="1800">
                <a:latin typeface="Arial" charset="0"/>
              </a:rPr>
              <a:t>One of a number of unconventional sources of natural gas, including coal-bed methane, tight sandstones, and methane hydrates</a:t>
            </a:r>
          </a:p>
          <a:p>
            <a:pPr eaLnBrk="1" hangingPunct="1">
              <a:lnSpc>
                <a:spcPct val="80000"/>
              </a:lnSpc>
            </a:pPr>
            <a:r>
              <a:rPr lang="en-US" sz="1800">
                <a:latin typeface="Arial" charset="0"/>
              </a:rPr>
              <a:t>Large reserves in the northeast part of the U.S.</a:t>
            </a:r>
          </a:p>
          <a:p>
            <a:pPr eaLnBrk="1" hangingPunct="1">
              <a:lnSpc>
                <a:spcPct val="80000"/>
              </a:lnSpc>
            </a:pPr>
            <a:r>
              <a:rPr lang="en-US" sz="1800">
                <a:latin typeface="Arial" charset="0"/>
              </a:rPr>
              <a:t>Economics depend on the price of natural gas (i.e., the supply of conventional sources)</a:t>
            </a: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44800" y="2911475"/>
            <a:ext cx="5715000" cy="313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2809875" y="6184900"/>
            <a:ext cx="60388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dirty="0"/>
              <a:t>http://</a:t>
            </a:r>
            <a:r>
              <a:rPr lang="en-US" dirty="0" err="1"/>
              <a:t>www.eia.gov</a:t>
            </a:r>
            <a:r>
              <a:rPr lang="en-US" dirty="0"/>
              <a:t>/analysis/studies/</a:t>
            </a:r>
            <a:r>
              <a:rPr lang="en-US" dirty="0" err="1"/>
              <a:t>worldshalegas</a:t>
            </a:r>
            <a:r>
              <a:rPr lang="en-US" dirty="0"/>
              <a:t>/</a:t>
            </a:r>
          </a:p>
        </p:txBody>
      </p:sp>
      <p:sp>
        <p:nvSpPr>
          <p:cNvPr id="11271" name="Rectangle 5"/>
          <p:cNvSpPr>
            <a:spLocks noChangeArrowheads="1"/>
          </p:cNvSpPr>
          <p:nvPr/>
        </p:nvSpPr>
        <p:spPr bwMode="auto">
          <a:xfrm>
            <a:off x="560388" y="4033838"/>
            <a:ext cx="194151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en-US"/>
              <a:t>Whole Shale Gas</a:t>
            </a:r>
          </a:p>
        </p:txBody>
      </p:sp>
    </p:spTree>
  </p:cSld>
  <p:clrMapOvr>
    <a:masterClrMapping/>
  </p:clrMapOvr>
  <p:transition>
    <p:pull dir="rd"/>
  </p:transition>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53846</TotalTime>
  <Words>14685</Words>
  <Application>Microsoft Macintosh PowerPoint</Application>
  <PresentationFormat>On-screen Show (4:3)</PresentationFormat>
  <Paragraphs>1117</Paragraphs>
  <Slides>74</Slides>
  <Notes>55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82" baseType="lpstr">
      <vt:lpstr>Arial</vt:lpstr>
      <vt:lpstr>Garamond</vt:lpstr>
      <vt:lpstr>Symbol</vt:lpstr>
      <vt:lpstr>Times New Roman</vt:lpstr>
      <vt:lpstr>Wingdings</vt:lpstr>
      <vt:lpstr>Edge</vt:lpstr>
      <vt:lpstr>Equation</vt:lpstr>
      <vt:lpstr>Document</vt:lpstr>
      <vt:lpstr>Fuels and Fuel Cells</vt:lpstr>
      <vt:lpstr>Outline</vt:lpstr>
      <vt:lpstr>Proven Fuel Reserves</vt:lpstr>
      <vt:lpstr>Proven vs. Unproven Reserves</vt:lpstr>
      <vt:lpstr>Coal</vt:lpstr>
      <vt:lpstr>Coal Mining</vt:lpstr>
      <vt:lpstr>Natural Gas</vt:lpstr>
      <vt:lpstr>North American Natural Gas Flows</vt:lpstr>
      <vt:lpstr>Shale Gas</vt:lpstr>
      <vt:lpstr>Shale Gas</vt:lpstr>
      <vt:lpstr>Shale Gas Resources (2013)</vt:lpstr>
      <vt:lpstr>Natural Gas (Methane) Hydrates </vt:lpstr>
      <vt:lpstr>Potential Methane Hydrate Reserves </vt:lpstr>
      <vt:lpstr>Petroleum</vt:lpstr>
      <vt:lpstr>Tar Sands</vt:lpstr>
      <vt:lpstr>Oil Shale</vt:lpstr>
      <vt:lpstr>Ultra-Heavy Oil</vt:lpstr>
      <vt:lpstr>“Unconventional” vs. Conventional Oil</vt:lpstr>
      <vt:lpstr>Fuel Comparisons</vt:lpstr>
      <vt:lpstr>Comparisons of Fuel CO2 Emissions</vt:lpstr>
      <vt:lpstr>Typical Coal-Fired Power Plant</vt:lpstr>
      <vt:lpstr>Synthetic Fuels</vt:lpstr>
      <vt:lpstr>Coal Pyrolysis</vt:lpstr>
      <vt:lpstr>Coal Liquefaction</vt:lpstr>
      <vt:lpstr>Coal Gasification</vt:lpstr>
      <vt:lpstr>Natural Gas to Liquid Fuels</vt:lpstr>
      <vt:lpstr>Fischer-Tropsch Process</vt:lpstr>
      <vt:lpstr>Example Fuels from Synthesis Gas</vt:lpstr>
      <vt:lpstr>CO2 Mitigation Options</vt:lpstr>
      <vt:lpstr>Improve Energy Efficiency</vt:lpstr>
      <vt:lpstr>Carbon Capture &amp; Storage</vt:lpstr>
      <vt:lpstr>Carbon Capture &amp; Storage</vt:lpstr>
      <vt:lpstr>Carbon Capture &amp; Storage Steps</vt:lpstr>
      <vt:lpstr>Capture: Post Combustion Capture</vt:lpstr>
      <vt:lpstr>Separation Approaches</vt:lpstr>
      <vt:lpstr>Capture: Amine (Current Approach)</vt:lpstr>
      <vt:lpstr>Capture: Pre-Combustion Capture</vt:lpstr>
      <vt:lpstr>Capture: Oxyfuel </vt:lpstr>
      <vt:lpstr>PowerPoint Presentation</vt:lpstr>
      <vt:lpstr>Compressing &amp; Transporting CO2</vt:lpstr>
      <vt:lpstr>Compressing &amp; Transporting CO2</vt:lpstr>
      <vt:lpstr>Over 5000 km of supercritical CO2 pipelines in US ALREADY!</vt:lpstr>
      <vt:lpstr>Carbon Storage/Sequestration Options</vt:lpstr>
      <vt:lpstr>Types of Carbon Sequestration</vt:lpstr>
      <vt:lpstr>Geologic Sequestration</vt:lpstr>
      <vt:lpstr>Geologic Sequestration</vt:lpstr>
      <vt:lpstr>Ocean Sequestration</vt:lpstr>
      <vt:lpstr>Ocean Sequestration</vt:lpstr>
      <vt:lpstr>Terrestrial Sequestration</vt:lpstr>
      <vt:lpstr>Novel CS Concepts</vt:lpstr>
      <vt:lpstr>Carbon Sequestration</vt:lpstr>
      <vt:lpstr>Hydrogen as a Fuel Source</vt:lpstr>
      <vt:lpstr>Promise of Fuel Cells</vt:lpstr>
      <vt:lpstr>PEM Fuel Cell</vt:lpstr>
      <vt:lpstr>PEM Components</vt:lpstr>
      <vt:lpstr>Fuel Cell Operation</vt:lpstr>
      <vt:lpstr>Methane as a Fuel Source</vt:lpstr>
      <vt:lpstr>Major Types of Fuel Cells</vt:lpstr>
      <vt:lpstr>Fuel Cell Performance Characteristics</vt:lpstr>
      <vt:lpstr>Fuel Cell Technology Issues</vt:lpstr>
      <vt:lpstr>Characteristics of Hydrogen Fuel</vt:lpstr>
      <vt:lpstr>How to Produce Hydrogen?</vt:lpstr>
      <vt:lpstr>How to Store and Transport Hydrogen?</vt:lpstr>
      <vt:lpstr>Minimum Energy to Compress Hydrogen</vt:lpstr>
      <vt:lpstr>Minimum Energy to Compress Hydrogen</vt:lpstr>
      <vt:lpstr>Minimum Energy for Pipeline Transport</vt:lpstr>
      <vt:lpstr>Other Transport Options</vt:lpstr>
      <vt:lpstr>Fuel Cells for Vehicles</vt:lpstr>
      <vt:lpstr>Currently Available Fuel Cell Vehicles</vt:lpstr>
      <vt:lpstr>Obstacles for Fuel Cell Vehicles</vt:lpstr>
      <vt:lpstr>Hydrogen Volume Required for Transport Fuel</vt:lpstr>
      <vt:lpstr>Comparisons with Other Energy Storage</vt:lpstr>
      <vt:lpstr>Fuel Cells for Stationary Power</vt:lpstr>
      <vt:lpstr>Driving Forces For Fuel Cell Development?</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 Introduction</dc:title>
  <dc:creator>marklund</dc:creator>
  <cp:lastModifiedBy>Li, Tian</cp:lastModifiedBy>
  <cp:revision>247</cp:revision>
  <cp:lastPrinted>2018-09-20T01:19:32Z</cp:lastPrinted>
  <dcterms:created xsi:type="dcterms:W3CDTF">2002-01-16T17:55:41Z</dcterms:created>
  <dcterms:modified xsi:type="dcterms:W3CDTF">2024-10-31T01:01:34Z</dcterms:modified>
</cp:coreProperties>
</file>