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308" r:id="rId2"/>
    <p:sldId id="309" r:id="rId3"/>
    <p:sldId id="320" r:id="rId4"/>
    <p:sldId id="418" r:id="rId5"/>
    <p:sldId id="323" r:id="rId6"/>
    <p:sldId id="338" r:id="rId7"/>
    <p:sldId id="337" r:id="rId8"/>
    <p:sldId id="324" r:id="rId9"/>
    <p:sldId id="321" r:id="rId10"/>
    <p:sldId id="325" r:id="rId11"/>
    <p:sldId id="326" r:id="rId12"/>
    <p:sldId id="327" r:id="rId13"/>
    <p:sldId id="328" r:id="rId14"/>
    <p:sldId id="329" r:id="rId15"/>
    <p:sldId id="335" r:id="rId16"/>
    <p:sldId id="336" r:id="rId17"/>
    <p:sldId id="341" r:id="rId18"/>
    <p:sldId id="416" r:id="rId19"/>
    <p:sldId id="417" r:id="rId20"/>
    <p:sldId id="343" r:id="rId21"/>
    <p:sldId id="344" r:id="rId22"/>
    <p:sldId id="353" r:id="rId23"/>
    <p:sldId id="345" r:id="rId24"/>
    <p:sldId id="346" r:id="rId25"/>
    <p:sldId id="347" r:id="rId26"/>
    <p:sldId id="348" r:id="rId27"/>
    <p:sldId id="349" r:id="rId28"/>
    <p:sldId id="350" r:id="rId29"/>
    <p:sldId id="351" r:id="rId30"/>
    <p:sldId id="414" r:id="rId31"/>
    <p:sldId id="352" r:id="rId32"/>
    <p:sldId id="354" r:id="rId33"/>
    <p:sldId id="355" r:id="rId34"/>
    <p:sldId id="356" r:id="rId35"/>
    <p:sldId id="357" r:id="rId36"/>
    <p:sldId id="360" r:id="rId37"/>
    <p:sldId id="359" r:id="rId38"/>
    <p:sldId id="358" r:id="rId39"/>
    <p:sldId id="362" r:id="rId40"/>
    <p:sldId id="363" r:id="rId41"/>
    <p:sldId id="364" r:id="rId42"/>
    <p:sldId id="365" r:id="rId43"/>
    <p:sldId id="369" r:id="rId44"/>
    <p:sldId id="373" r:id="rId45"/>
    <p:sldId id="374" r:id="rId46"/>
    <p:sldId id="375" r:id="rId47"/>
    <p:sldId id="405" r:id="rId48"/>
    <p:sldId id="415" r:id="rId49"/>
    <p:sldId id="406" r:id="rId50"/>
    <p:sldId id="407" r:id="rId51"/>
    <p:sldId id="379" r:id="rId52"/>
    <p:sldId id="382" r:id="rId53"/>
    <p:sldId id="413" r:id="rId54"/>
    <p:sldId id="380" r:id="rId55"/>
    <p:sldId id="408" r:id="rId56"/>
    <p:sldId id="384" r:id="rId57"/>
    <p:sldId id="385" r:id="rId58"/>
    <p:sldId id="386" r:id="rId59"/>
    <p:sldId id="387" r:id="rId60"/>
    <p:sldId id="390" r:id="rId61"/>
    <p:sldId id="409" r:id="rId62"/>
    <p:sldId id="411" r:id="rId63"/>
    <p:sldId id="412" r:id="rId64"/>
    <p:sldId id="392" r:id="rId65"/>
    <p:sldId id="410" r:id="rId66"/>
    <p:sldId id="394" r:id="rId67"/>
    <p:sldId id="395" r:id="rId68"/>
    <p:sldId id="396" r:id="rId69"/>
    <p:sldId id="400" r:id="rId70"/>
    <p:sldId id="401" r:id="rId71"/>
    <p:sldId id="402" r:id="rId7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000099"/>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autoAdjust="0"/>
    <p:restoredTop sz="90978" autoAdjust="0"/>
  </p:normalViewPr>
  <p:slideViewPr>
    <p:cSldViewPr snapToGrid="0">
      <p:cViewPr varScale="1">
        <p:scale>
          <a:sx n="114" d="100"/>
          <a:sy n="114" d="100"/>
        </p:scale>
        <p:origin x="15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3993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algn="r" defTabSz="966788">
              <a:defRPr sz="1200">
                <a:latin typeface="Times New Roman" pitchFamily="18" charset="0"/>
                <a:ea typeface="+mn-ea"/>
              </a:defRPr>
            </a:lvl1pPr>
          </a:lstStyle>
          <a:p>
            <a:pPr>
              <a:defRPr/>
            </a:pPr>
            <a:endParaRPr lang="en-US"/>
          </a:p>
        </p:txBody>
      </p:sp>
      <p:sp>
        <p:nvSpPr>
          <p:cNvPr id="3994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3994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algn="r" defTabSz="966788">
              <a:defRPr sz="1200">
                <a:latin typeface="Times New Roman" charset="0"/>
              </a:defRPr>
            </a:lvl1pPr>
          </a:lstStyle>
          <a:p>
            <a:fld id="{91AAAEF3-7074-E745-B0C6-C0522BC67C75}" type="slidenum">
              <a:rPr lang="en-US"/>
              <a:pPr/>
              <a:t>‹#›</a:t>
            </a:fld>
            <a:endParaRPr lang="en-US"/>
          </a:p>
        </p:txBody>
      </p:sp>
    </p:spTree>
    <p:extLst>
      <p:ext uri="{BB962C8B-B14F-4D97-AF65-F5344CB8AC3E}">
        <p14:creationId xmlns:p14="http://schemas.microsoft.com/office/powerpoint/2010/main" val="4236705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1433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algn="r" defTabSz="966788">
              <a:defRPr sz="1200">
                <a:latin typeface="Times New Roman" pitchFamily="18" charset="0"/>
                <a:ea typeface="+mn-ea"/>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1434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algn="r" defTabSz="966788">
              <a:defRPr sz="1200">
                <a:latin typeface="Times New Roman" charset="0"/>
              </a:defRPr>
            </a:lvl1pPr>
          </a:lstStyle>
          <a:p>
            <a:fld id="{6AF59BA6-C32C-A44B-A26E-777155687FEE}" type="slidenum">
              <a:rPr lang="en-US"/>
              <a:pPr/>
              <a:t>‹#›</a:t>
            </a:fld>
            <a:endParaRPr lang="en-US"/>
          </a:p>
        </p:txBody>
      </p:sp>
    </p:spTree>
    <p:extLst>
      <p:ext uri="{BB962C8B-B14F-4D97-AF65-F5344CB8AC3E}">
        <p14:creationId xmlns:p14="http://schemas.microsoft.com/office/powerpoint/2010/main" val="2414447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59BA6-C32C-A44B-A26E-777155687FEE}" type="slidenum">
              <a:rPr lang="en-US" smtClean="0"/>
              <a:pPr/>
              <a:t>1</a:t>
            </a:fld>
            <a:endParaRPr lang="en-US"/>
          </a:p>
        </p:txBody>
      </p:sp>
    </p:spTree>
    <p:extLst>
      <p:ext uri="{BB962C8B-B14F-4D97-AF65-F5344CB8AC3E}">
        <p14:creationId xmlns:p14="http://schemas.microsoft.com/office/powerpoint/2010/main" val="312659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9BA6-C32C-A44B-A26E-777155687FEE}" type="slidenum">
              <a:rPr lang="en-US" smtClean="0"/>
              <a:pPr/>
              <a:t>20</a:t>
            </a:fld>
            <a:endParaRPr lang="en-US"/>
          </a:p>
        </p:txBody>
      </p:sp>
    </p:spTree>
    <p:extLst>
      <p:ext uri="{BB962C8B-B14F-4D97-AF65-F5344CB8AC3E}">
        <p14:creationId xmlns:p14="http://schemas.microsoft.com/office/powerpoint/2010/main" val="381717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7A625A56-F837-5A4B-9EA8-F1DEB9E55F72}" type="slidenum">
              <a:rPr lang="en-US"/>
              <a:pPr/>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The "Swanturbines" design is different to other devices in a number of ways. The most significant is that it is direct drive, where the blades are connected directly to the electrical generator without a gearbox between. This is more efficient and there is no gearbox to go wrong. Another difference is that it uses a "gravity base", a large concrete block to hold it to the seabed, rather than drilling into the seabed. Finally, the blades are fixed pitch, rather than actively controlled, this is again to design out components that could be unreliable.</a:t>
            </a:r>
          </a:p>
          <a:p>
            <a:pPr eaLnBrk="1" hangingPunct="1"/>
            <a:endParaRPr lang="en-US">
              <a:latin typeface="Times New Roman" charset="0"/>
            </a:endParaRPr>
          </a:p>
          <a:p>
            <a:pPr eaLnBrk="1" hangingPunct="1"/>
            <a:r>
              <a:rPr lang="en-US">
                <a:latin typeface="Times New Roman" charset="0"/>
              </a:rPr>
              <a:t>http://www.darvill.clara.net/altenerg/tidal.htm</a:t>
            </a:r>
          </a:p>
        </p:txBody>
      </p:sp>
    </p:spTree>
    <p:extLst>
      <p:ext uri="{BB962C8B-B14F-4D97-AF65-F5344CB8AC3E}">
        <p14:creationId xmlns:p14="http://schemas.microsoft.com/office/powerpoint/2010/main" val="35647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FB2DD134-EA95-924C-825D-CE9534244334}" type="slidenum">
              <a:rPr lang="en-US"/>
              <a:pPr/>
              <a:t>26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Stingray is designed to extract energy from water that flows due to tidal effects - tidal stream energy. </a:t>
            </a:r>
            <a:br>
              <a:rPr lang="en-US">
                <a:latin typeface="Times New Roman" charset="0"/>
              </a:rPr>
            </a:br>
            <a:br>
              <a:rPr lang="en-US">
                <a:latin typeface="Times New Roman" charset="0"/>
              </a:rPr>
            </a:br>
            <a:r>
              <a:rPr lang="en-US">
                <a:latin typeface="Times New Roman" charset="0"/>
              </a:rPr>
              <a:t>It consists of a hydroplane which has its attack angle relative to the approaching water stream varied by a simple mechanism. This causes the supporting arm to oscillate which in turn forces hydraulic cylinders to extend and retract. This produces high pressure oil which is used to drive a generator.</a:t>
            </a:r>
            <a:br>
              <a:rPr lang="en-US">
                <a:latin typeface="Times New Roman" charset="0"/>
              </a:rPr>
            </a:br>
            <a:endParaRPr lang="en-US">
              <a:latin typeface="Times New Roman" charset="0"/>
            </a:endParaRPr>
          </a:p>
          <a:p>
            <a:pPr eaLnBrk="1" hangingPunct="1"/>
            <a:r>
              <a:rPr lang="en-US">
                <a:latin typeface="Times New Roman" charset="0"/>
              </a:rPr>
              <a:t>http://www.engb.com</a:t>
            </a:r>
          </a:p>
        </p:txBody>
      </p:sp>
    </p:spTree>
    <p:extLst>
      <p:ext uri="{BB962C8B-B14F-4D97-AF65-F5344CB8AC3E}">
        <p14:creationId xmlns:p14="http://schemas.microsoft.com/office/powerpoint/2010/main" val="176016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9BA6-C32C-A44B-A26E-777155687FEE}" type="slidenum">
              <a:rPr lang="en-US" smtClean="0"/>
              <a:pPr/>
              <a:t>42</a:t>
            </a:fld>
            <a:endParaRPr lang="en-US"/>
          </a:p>
        </p:txBody>
      </p:sp>
    </p:spTree>
    <p:extLst>
      <p:ext uri="{BB962C8B-B14F-4D97-AF65-F5344CB8AC3E}">
        <p14:creationId xmlns:p14="http://schemas.microsoft.com/office/powerpoint/2010/main" val="228982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E56EB090-5E3F-8F4A-8DC7-62AEE779718F}" type="slidenum">
              <a:rPr lang="en-US"/>
              <a:pPr/>
              <a:t>45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31838" y="4560888"/>
            <a:ext cx="5851525" cy="431958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26690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59BA6-C32C-A44B-A26E-777155687FEE}" type="slidenum">
              <a:rPr lang="en-US" smtClean="0"/>
              <a:pPr/>
              <a:t>50</a:t>
            </a:fld>
            <a:endParaRPr lang="en-US"/>
          </a:p>
        </p:txBody>
      </p:sp>
    </p:spTree>
    <p:extLst>
      <p:ext uri="{BB962C8B-B14F-4D97-AF65-F5344CB8AC3E}">
        <p14:creationId xmlns:p14="http://schemas.microsoft.com/office/powerpoint/2010/main" val="37196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ADB15BF5-8500-3442-8678-B5F9AE8BC93E}" type="slidenum">
              <a:rPr lang="en-US"/>
              <a:pPr/>
              <a:t>54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Potential world-wide wave energy contribution to the production of electricity is estimated by IEA (International Energy Agency) to be between 10 and 50% of the world’s yearly electricity demand of 15,000 TWh </a:t>
            </a:r>
          </a:p>
          <a:p>
            <a:pPr eaLnBrk="1" hangingPunct="1"/>
            <a:endParaRPr lang="en-US">
              <a:latin typeface="Times New Roman" charset="0"/>
            </a:endParaRPr>
          </a:p>
          <a:p>
            <a:pPr eaLnBrk="1" hangingPunct="1"/>
            <a:r>
              <a:rPr lang="en-US">
                <a:latin typeface="Times New Roman" charset="0"/>
              </a:rPr>
              <a:t>A recent study by the DTI and Carbon Trust in UK is stating some 200,000 MW installed wave and tidal energy power by 2050 which with a load factor of 0.35 is resulting in a power production of 6 TWh/y. Independent of the different estimates the potential for a pollution free energy generation is enormous</a:t>
            </a:r>
            <a:br>
              <a:rPr lang="en-US">
                <a:latin typeface="Times New Roman" charset="0"/>
              </a:rPr>
            </a:br>
            <a:endParaRPr lang="en-US">
              <a:latin typeface="Times New Roman" charset="0"/>
            </a:endParaRPr>
          </a:p>
          <a:p>
            <a:pPr eaLnBrk="1" hangingPunct="1"/>
            <a:r>
              <a:rPr lang="en-US">
                <a:latin typeface="Times New Roman" charset="0"/>
              </a:rPr>
              <a:t>http://www.wavedragon.net/technology/wave-energy.htm</a:t>
            </a:r>
          </a:p>
        </p:txBody>
      </p:sp>
    </p:spTree>
    <p:extLst>
      <p:ext uri="{BB962C8B-B14F-4D97-AF65-F5344CB8AC3E}">
        <p14:creationId xmlns:p14="http://schemas.microsoft.com/office/powerpoint/2010/main" val="86376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EE3A2A1E-09BD-A148-846A-6894B76272F5}" type="slidenum">
              <a:rPr lang="en-US"/>
              <a:pPr/>
              <a:t>56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The Oscillating Water Column generates electricity in a two step process. As a wave enters the column, it forces the air in the column up the closed column past a turbine, and increases the pressure within the column. As the wave retreats, the air is drawn back past the turbine due to the reduced air pressure on the ocean side of turbine.</a:t>
            </a:r>
          </a:p>
          <a:p>
            <a:pPr eaLnBrk="1" hangingPunct="1"/>
            <a:endParaRPr lang="en-US">
              <a:latin typeface="Times New Roman" charset="0"/>
            </a:endParaRPr>
          </a:p>
          <a:p>
            <a:pPr eaLnBrk="1" hangingPunct="1"/>
            <a:r>
              <a:rPr lang="en-US">
                <a:latin typeface="Times New Roman" charset="0"/>
              </a:rPr>
              <a:t>Much research is occurring internationally to develop oscillating water columns which require less stringent siting conditions, including the OSPREY and floating columns, such as the Japanese Mighty Whale </a:t>
            </a:r>
          </a:p>
        </p:txBody>
      </p:sp>
    </p:spTree>
    <p:extLst>
      <p:ext uri="{BB962C8B-B14F-4D97-AF65-F5344CB8AC3E}">
        <p14:creationId xmlns:p14="http://schemas.microsoft.com/office/powerpoint/2010/main" val="2123967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6588A8BA-5DDA-8047-9F04-6B856D344281}" type="slidenum">
              <a:rPr lang="en-US"/>
              <a:pPr/>
              <a:t>59</a:t>
            </a:fld>
            <a:endParaRPr lang="en-US"/>
          </a:p>
        </p:txBody>
      </p:sp>
      <p:sp>
        <p:nvSpPr>
          <p:cNvPr id="96259" name="Rectangle 2"/>
          <p:cNvSpPr>
            <a:spLocks noGrp="1" noRot="1" noChangeAspect="1" noChangeArrowheads="1" noTextEdit="1"/>
          </p:cNvSpPr>
          <p:nvPr>
            <p:ph type="sldImg"/>
          </p:nvPr>
        </p:nvSpPr>
        <p:spPr>
          <a:xfrm>
            <a:off x="1257300" y="879475"/>
            <a:ext cx="4800600" cy="3600450"/>
          </a:xfrm>
          <a:ln/>
        </p:spPr>
      </p:sp>
      <p:sp>
        <p:nvSpPr>
          <p:cNvPr id="96260"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Another notable example of an OWC is the “Mighty Whale.”  It is the world’s largest offshore floating OWC and was launched in July 1998 by the Japan Marine Science and Technology Center.  This prototype, moored facing the predominant wave direction, has a  displacement of 4,400 tons and measures 50m long.  The Mighty Whale has three air chambers that convert wave energy into pneumatic energy.  Wave action causes the internal water level in each chamber to rise and fall, forcing a bi-directional flow over an air-turbine to generate energy.  The resulting electricity is supplied mainly to the nearby coastal areas.  Storage batteries onboard ensure that electricity is available even during periods of reduced wave activity.  It is projected that a  row of such devices could be used to supply energy to fish farms in the calm waters behind the devices, and aeration/purification of seawater [7]. </a:t>
            </a:r>
          </a:p>
          <a:p>
            <a:pPr eaLnBrk="1" hangingPunct="1"/>
            <a:endParaRPr lang="en-US">
              <a:latin typeface="Times New Roman" charset="0"/>
            </a:endParaRPr>
          </a:p>
          <a:p>
            <a:pPr eaLnBrk="1" hangingPunct="1"/>
            <a:r>
              <a:rPr lang="en-US" sz="1000">
                <a:latin typeface="Times New Roman" charset="0"/>
              </a:rPr>
              <a:t>http://www.oceansatlas.com/unatlas/uses/EnergyResources/Background/Wave/W2.html</a:t>
            </a:r>
          </a:p>
        </p:txBody>
      </p:sp>
      <p:pic>
        <p:nvPicPr>
          <p:cNvPr id="96261" name="Picture 4" descr="mightywh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1439863"/>
            <a:ext cx="1674812" cy="133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04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8098852A-E5D0-4A49-AC2E-AEE14B5E5E44}" type="slidenum">
              <a:rPr lang="en-US"/>
              <a:pPr/>
              <a:t>60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r>
              <a:rPr lang="en-US">
                <a:latin typeface="Times New Roman" charset="0"/>
              </a:rPr>
              <a:t>This technology builds upon SARA's pioneering Ocean Wave Energy Conversion system, awarded US Patent 5,136,173; 1992. Unlike alternative concepts that make use of cumbersome intermediate mechanical stages, SARA's approach uses direct conversion of mechanical fluid energy into electricity, via a highly efficient magnetohydrodynamics (MHD) process.</a:t>
            </a:r>
            <a:br>
              <a:rPr lang="en-US">
                <a:latin typeface="Times New Roman" charset="0"/>
              </a:rPr>
            </a:br>
            <a:endParaRPr lang="en-US" b="1">
              <a:latin typeface="Times New Roman" charset="0"/>
            </a:endParaRPr>
          </a:p>
          <a:p>
            <a:pPr marL="228600" indent="-228600" eaLnBrk="1" hangingPunct="1"/>
            <a:r>
              <a:rPr lang="en-US" b="1">
                <a:latin typeface="Times New Roman" charset="0"/>
              </a:rPr>
              <a:t>Product:</a:t>
            </a:r>
            <a:endParaRPr lang="en-US">
              <a:latin typeface="Times New Roman" charset="0"/>
            </a:endParaRPr>
          </a:p>
          <a:p>
            <a:pPr marL="228600" indent="-228600" eaLnBrk="1" hangingPunct="1">
              <a:buFontTx/>
              <a:buChar char="•"/>
            </a:pPr>
            <a:r>
              <a:rPr lang="en-US">
                <a:latin typeface="Times New Roman" charset="0"/>
              </a:rPr>
              <a:t>Rapidly-deployable Wave-powered MHD Electric Generator for the US Navy</a:t>
            </a:r>
          </a:p>
          <a:p>
            <a:pPr marL="228600" indent="-228600" eaLnBrk="1" hangingPunct="1">
              <a:buFontTx/>
              <a:buChar char="•"/>
            </a:pPr>
            <a:r>
              <a:rPr lang="en-US">
                <a:latin typeface="Times New Roman" charset="0"/>
              </a:rPr>
              <a:t>Low-cost commercial power for coastal communities.</a:t>
            </a:r>
            <a:br>
              <a:rPr lang="en-US">
                <a:latin typeface="Times New Roman" charset="0"/>
              </a:rPr>
            </a:br>
            <a:endParaRPr lang="en-US">
              <a:latin typeface="Times New Roman" charset="0"/>
            </a:endParaRPr>
          </a:p>
          <a:p>
            <a:pPr marL="228600" indent="-228600" eaLnBrk="1" hangingPunct="1"/>
            <a:r>
              <a:rPr lang="en-US" b="1">
                <a:latin typeface="Times New Roman" charset="0"/>
              </a:rPr>
              <a:t>Benefits:</a:t>
            </a:r>
            <a:endParaRPr lang="en-US">
              <a:latin typeface="Times New Roman" charset="0"/>
            </a:endParaRPr>
          </a:p>
          <a:p>
            <a:pPr marL="228600" indent="-228600" eaLnBrk="1" hangingPunct="1">
              <a:buFontTx/>
              <a:buChar char="•"/>
            </a:pPr>
            <a:r>
              <a:rPr lang="en-US">
                <a:latin typeface="Times New Roman" charset="0"/>
              </a:rPr>
              <a:t>Almost no moving parts. No gears, no levers, no turbines, no drive belts, no bearings, etc. </a:t>
            </a:r>
          </a:p>
          <a:p>
            <a:pPr marL="228600" indent="-228600" eaLnBrk="1" hangingPunct="1">
              <a:buFontTx/>
              <a:buChar char="•"/>
            </a:pPr>
            <a:r>
              <a:rPr lang="en-US">
                <a:latin typeface="Times New Roman" charset="0"/>
              </a:rPr>
              <a:t>Direct, local, and efficient conversion of fluid motion into electricity, with no intermediate mechanical stages. </a:t>
            </a:r>
          </a:p>
          <a:p>
            <a:pPr marL="228600" indent="-228600" eaLnBrk="1" hangingPunct="1">
              <a:buFontTx/>
              <a:buChar char="•"/>
            </a:pPr>
            <a:r>
              <a:rPr lang="en-US">
                <a:latin typeface="Times New Roman" charset="0"/>
              </a:rPr>
              <a:t>Highly-compatible with very-strong, but slow-moving, driving forces (ocean waves, for example). </a:t>
            </a:r>
          </a:p>
          <a:p>
            <a:pPr marL="228600" indent="-228600" eaLnBrk="1" hangingPunct="1"/>
            <a:endParaRPr lang="en-US">
              <a:latin typeface="Times New Roman" charset="0"/>
            </a:endParaRPr>
          </a:p>
        </p:txBody>
      </p:sp>
      <p:pic>
        <p:nvPicPr>
          <p:cNvPr id="97285" name="Picture 4" descr="WEC_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2079625"/>
            <a:ext cx="2133600" cy="156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0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exception with close location. </a:t>
            </a:r>
          </a:p>
        </p:txBody>
      </p:sp>
      <p:sp>
        <p:nvSpPr>
          <p:cNvPr id="4" name="Slide Number Placeholder 3"/>
          <p:cNvSpPr>
            <a:spLocks noGrp="1"/>
          </p:cNvSpPr>
          <p:nvPr>
            <p:ph type="sldNum" sz="quarter" idx="5"/>
          </p:nvPr>
        </p:nvSpPr>
        <p:spPr/>
        <p:txBody>
          <a:bodyPr/>
          <a:lstStyle/>
          <a:p>
            <a:fld id="{6AF59BA6-C32C-A44B-A26E-777155687FEE}" type="slidenum">
              <a:rPr lang="en-US" smtClean="0"/>
              <a:pPr/>
              <a:t>9</a:t>
            </a:fld>
            <a:endParaRPr lang="en-US"/>
          </a:p>
        </p:txBody>
      </p:sp>
    </p:spTree>
    <p:extLst>
      <p:ext uri="{BB962C8B-B14F-4D97-AF65-F5344CB8AC3E}">
        <p14:creationId xmlns:p14="http://schemas.microsoft.com/office/powerpoint/2010/main" val="766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48B5C489-6E28-C64B-87B0-FF73927DDECD}" type="slidenum">
              <a:rPr lang="en-US"/>
              <a:pPr/>
              <a:t>61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r>
              <a:rPr lang="en-US">
                <a:latin typeface="Times New Roman" charset="0"/>
              </a:rPr>
              <a:t>This technology builds upon SARA's pioneering Ocean Wave Energy Conversion system, awarded US Patent 5,136,173; 1992. Unlike alternative concepts that make use of cumbersome intermediate mechanical stages, SARA's approach uses direct conversion of mechanical fluid energy into electricity, via a highly efficient magnetohydrodynamics (MHD) process.</a:t>
            </a:r>
            <a:br>
              <a:rPr lang="en-US">
                <a:latin typeface="Times New Roman" charset="0"/>
              </a:rPr>
            </a:br>
            <a:endParaRPr lang="en-US" b="1">
              <a:latin typeface="Times New Roman" charset="0"/>
            </a:endParaRPr>
          </a:p>
          <a:p>
            <a:pPr marL="228600" indent="-228600" eaLnBrk="1" hangingPunct="1"/>
            <a:r>
              <a:rPr lang="en-US" b="1">
                <a:latin typeface="Times New Roman" charset="0"/>
              </a:rPr>
              <a:t>Product:</a:t>
            </a:r>
            <a:endParaRPr lang="en-US">
              <a:latin typeface="Times New Roman" charset="0"/>
            </a:endParaRPr>
          </a:p>
          <a:p>
            <a:pPr marL="228600" indent="-228600" eaLnBrk="1" hangingPunct="1">
              <a:buFontTx/>
              <a:buChar char="•"/>
            </a:pPr>
            <a:r>
              <a:rPr lang="en-US">
                <a:latin typeface="Times New Roman" charset="0"/>
              </a:rPr>
              <a:t>Rapidly-deployable Wave-powered MHD Electric Generator for the US Navy</a:t>
            </a:r>
          </a:p>
          <a:p>
            <a:pPr marL="228600" indent="-228600" eaLnBrk="1" hangingPunct="1">
              <a:buFontTx/>
              <a:buChar char="•"/>
            </a:pPr>
            <a:r>
              <a:rPr lang="en-US">
                <a:latin typeface="Times New Roman" charset="0"/>
              </a:rPr>
              <a:t>Low-cost commercial power for coastal communities.</a:t>
            </a:r>
            <a:br>
              <a:rPr lang="en-US">
                <a:latin typeface="Times New Roman" charset="0"/>
              </a:rPr>
            </a:br>
            <a:endParaRPr lang="en-US">
              <a:latin typeface="Times New Roman" charset="0"/>
            </a:endParaRPr>
          </a:p>
          <a:p>
            <a:pPr marL="228600" indent="-228600" eaLnBrk="1" hangingPunct="1"/>
            <a:r>
              <a:rPr lang="en-US" b="1">
                <a:latin typeface="Times New Roman" charset="0"/>
              </a:rPr>
              <a:t>Benefits:</a:t>
            </a:r>
            <a:endParaRPr lang="en-US">
              <a:latin typeface="Times New Roman" charset="0"/>
            </a:endParaRPr>
          </a:p>
          <a:p>
            <a:pPr marL="228600" indent="-228600" eaLnBrk="1" hangingPunct="1">
              <a:buFontTx/>
              <a:buChar char="•"/>
            </a:pPr>
            <a:r>
              <a:rPr lang="en-US">
                <a:latin typeface="Times New Roman" charset="0"/>
              </a:rPr>
              <a:t>Almost no moving parts. No gears, no levers, no turbines, no drive belts, no bearings, etc. </a:t>
            </a:r>
          </a:p>
          <a:p>
            <a:pPr marL="228600" indent="-228600" eaLnBrk="1" hangingPunct="1">
              <a:buFontTx/>
              <a:buChar char="•"/>
            </a:pPr>
            <a:r>
              <a:rPr lang="en-US">
                <a:latin typeface="Times New Roman" charset="0"/>
              </a:rPr>
              <a:t>Direct, local, and efficient conversion of fluid motion into electricity, with no intermediate mechanical stages. </a:t>
            </a:r>
          </a:p>
          <a:p>
            <a:pPr marL="228600" indent="-228600" eaLnBrk="1" hangingPunct="1">
              <a:buFontTx/>
              <a:buChar char="•"/>
            </a:pPr>
            <a:r>
              <a:rPr lang="en-US">
                <a:latin typeface="Times New Roman" charset="0"/>
              </a:rPr>
              <a:t>Highly-compatible with very-strong, but slow-moving, driving forces (ocean waves, for example). </a:t>
            </a:r>
          </a:p>
          <a:p>
            <a:pPr marL="228600" indent="-228600" eaLnBrk="1" hangingPunct="1"/>
            <a:endParaRPr lang="en-US">
              <a:latin typeface="Times New Roman" charset="0"/>
            </a:endParaRPr>
          </a:p>
        </p:txBody>
      </p:sp>
      <p:pic>
        <p:nvPicPr>
          <p:cNvPr id="98309" name="Picture 4" descr="WEC_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2079625"/>
            <a:ext cx="2133600" cy="156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552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50B61C3B-F8F9-014C-AF7D-B2BBD1AD524E}" type="slidenum">
              <a:rPr lang="en-US"/>
              <a:pPr/>
              <a:t>69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31838" y="4560888"/>
            <a:ext cx="5851525" cy="431958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3492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9AC0041D-F7B4-9F43-BBB0-53364E4B283E}" type="slidenum">
              <a:rPr lang="en-US"/>
              <a:pPr/>
              <a:t>70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High capital costs for initial construction [9] to resist exposure to strong wave forces, storms, and corrosion [10]; </a:t>
            </a:r>
          </a:p>
          <a:p>
            <a:pPr eaLnBrk="1" hangingPunct="1"/>
            <a:r>
              <a:rPr lang="en-US">
                <a:latin typeface="Times New Roman" charset="0"/>
              </a:rPr>
              <a:t>Wave energy is an intermittent resource [2]; </a:t>
            </a:r>
          </a:p>
          <a:p>
            <a:pPr eaLnBrk="1" hangingPunct="1"/>
            <a:r>
              <a:rPr lang="en-US">
                <a:latin typeface="Times New Roman" charset="0"/>
              </a:rPr>
              <a:t>Requires favorable wave climate.  The highest concentration of wave energy occurs between the latitudes 40° and 60° in each hemisphere, which is where the winds blow most strongly.  Latitudes of around 30° of the equator due to the regular trade winds may also be suitable for exploitation of wave energy [11]; </a:t>
            </a:r>
          </a:p>
          <a:p>
            <a:pPr eaLnBrk="1" hangingPunct="1"/>
            <a:r>
              <a:rPr lang="en-US">
                <a:latin typeface="Times New Roman" charset="0"/>
              </a:rPr>
              <a:t>Offshore wave energy systems require investment power transmission cables for electrical connections to shore [11]; </a:t>
            </a:r>
          </a:p>
          <a:p>
            <a:pPr eaLnBrk="1" hangingPunct="1"/>
            <a:r>
              <a:rPr lang="en-US">
                <a:latin typeface="Times New Roman" charset="0"/>
              </a:rPr>
              <a:t>Degradation of scenic ocean front views from wave energy devices located near or on the shore, and from onshore overhead electric transmission lines [10]; </a:t>
            </a:r>
          </a:p>
          <a:p>
            <a:pPr eaLnBrk="1" hangingPunct="1"/>
            <a:r>
              <a:rPr lang="en-US">
                <a:latin typeface="Times New Roman" charset="0"/>
              </a:rPr>
              <a:t>Potential interference with other uses of coastal and offshore areas such as navigation, fishing, and recreation if not properly sited [2]; </a:t>
            </a:r>
          </a:p>
          <a:p>
            <a:pPr eaLnBrk="1" hangingPunct="1"/>
            <a:r>
              <a:rPr lang="en-US">
                <a:latin typeface="Times New Roman" charset="0"/>
              </a:rPr>
              <a:t>By reducing the height of waves they may affect beach processes in the littoral zone [2].</a:t>
            </a:r>
          </a:p>
          <a:p>
            <a:pPr eaLnBrk="1" hangingPunct="1"/>
            <a:endParaRPr lang="en-US">
              <a:latin typeface="Times New Roman" charset="0"/>
            </a:endParaRPr>
          </a:p>
        </p:txBody>
      </p:sp>
    </p:spTree>
    <p:extLst>
      <p:ext uri="{BB962C8B-B14F-4D97-AF65-F5344CB8AC3E}">
        <p14:creationId xmlns:p14="http://schemas.microsoft.com/office/powerpoint/2010/main" val="412045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68FF5933-B30E-AA4F-ADD0-5EF09F6F9EE3}" type="slidenum">
              <a:rPr lang="en-US"/>
              <a:pPr/>
              <a:t>71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Ocean waves have the potential to contribute up to one TW to the global energy supply.  </a:t>
            </a:r>
          </a:p>
          <a:p>
            <a:pPr eaLnBrk="1" hangingPunct="1"/>
            <a:r>
              <a:rPr lang="en-US">
                <a:latin typeface="Times New Roman" charset="0"/>
              </a:rPr>
              <a:t>The problems associated with the intermittence of wave energy can be smoothed by integration with the general energy supply system.  </a:t>
            </a:r>
          </a:p>
          <a:p>
            <a:pPr eaLnBrk="1" hangingPunct="1"/>
            <a:r>
              <a:rPr lang="en-US">
                <a:latin typeface="Times New Roman" charset="0"/>
              </a:rPr>
              <a:t>Many different wave power plants, some of them multi-purpose, have been proposed, assessed, and cost-estimated </a:t>
            </a:r>
          </a:p>
          <a:p>
            <a:pPr eaLnBrk="1" hangingPunct="1"/>
            <a:r>
              <a:rPr lang="en-US">
                <a:latin typeface="Times New Roman" charset="0"/>
              </a:rPr>
              <a:t>With the development of large-scale demonstration and commercial power plants underway, wave energy will begin to play an increasing role in complementing other renewable and conventional energy technologies to meet global needs. </a:t>
            </a:r>
          </a:p>
          <a:p>
            <a:pPr eaLnBrk="1" hangingPunct="1"/>
            <a:endParaRPr lang="en-US">
              <a:latin typeface="Times New Roman" charset="0"/>
            </a:endParaRPr>
          </a:p>
        </p:txBody>
      </p:sp>
    </p:spTree>
    <p:extLst>
      <p:ext uri="{BB962C8B-B14F-4D97-AF65-F5344CB8AC3E}">
        <p14:creationId xmlns:p14="http://schemas.microsoft.com/office/powerpoint/2010/main" val="242242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9BA6-C32C-A44B-A26E-777155687FEE}" type="slidenum">
              <a:rPr lang="en-US" smtClean="0"/>
              <a:pPr/>
              <a:t>10</a:t>
            </a:fld>
            <a:endParaRPr lang="en-US"/>
          </a:p>
        </p:txBody>
      </p:sp>
    </p:spTree>
    <p:extLst>
      <p:ext uri="{BB962C8B-B14F-4D97-AF65-F5344CB8AC3E}">
        <p14:creationId xmlns:p14="http://schemas.microsoft.com/office/powerpoint/2010/main" val="9630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19EE1E9F-041B-1040-9CA1-403824A1CB24}" type="slidenum">
              <a:rPr lang="en-US"/>
              <a:pPr/>
              <a:t>11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All reversible process- produce no work. About 2 times of what is practically possible</a:t>
            </a:r>
          </a:p>
          <a:p>
            <a:pPr eaLnBrk="1" hangingPunct="1"/>
            <a:endParaRPr lang="en-US" dirty="0">
              <a:latin typeface="Times New Roman" charset="0"/>
            </a:endParaRPr>
          </a:p>
          <a:p>
            <a:pPr eaLnBrk="1" hangingPunct="1"/>
            <a:r>
              <a:rPr lang="en-US" dirty="0">
                <a:latin typeface="Times New Roman" charset="0"/>
              </a:rPr>
              <a:t>Large heat transfer rate for low </a:t>
            </a:r>
            <a:r>
              <a:rPr lang="en-US" dirty="0" err="1">
                <a:latin typeface="Times New Roman" charset="0"/>
              </a:rPr>
              <a:t>effeincty</a:t>
            </a:r>
            <a:r>
              <a:rPr lang="en-US" dirty="0">
                <a:latin typeface="Times New Roman" charset="0"/>
              </a:rPr>
              <a:t>.</a:t>
            </a:r>
          </a:p>
        </p:txBody>
      </p:sp>
    </p:spTree>
    <p:extLst>
      <p:ext uri="{BB962C8B-B14F-4D97-AF65-F5344CB8AC3E}">
        <p14:creationId xmlns:p14="http://schemas.microsoft.com/office/powerpoint/2010/main" val="298333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575B1E77-474F-5941-A852-55FCAC974575}" type="slidenum">
              <a:rPr lang="en-US"/>
              <a:pPr/>
              <a:t>12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Come from finite time thermal model </a:t>
            </a:r>
          </a:p>
        </p:txBody>
      </p:sp>
    </p:spTree>
    <p:extLst>
      <p:ext uri="{BB962C8B-B14F-4D97-AF65-F5344CB8AC3E}">
        <p14:creationId xmlns:p14="http://schemas.microsoft.com/office/powerpoint/2010/main" val="294052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C424B754-A60A-F24A-B1B4-5FE64CD6FD06}" type="slidenum">
              <a:rPr lang="en-US"/>
              <a:pPr/>
              <a:t>13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By product of distilled water</a:t>
            </a:r>
          </a:p>
          <a:p>
            <a:pPr eaLnBrk="1" hangingPunct="1"/>
            <a:r>
              <a:rPr lang="en-US" dirty="0">
                <a:latin typeface="Times New Roman" charset="0"/>
              </a:rPr>
              <a:t>3 really low pressure</a:t>
            </a:r>
          </a:p>
        </p:txBody>
      </p:sp>
    </p:spTree>
    <p:extLst>
      <p:ext uri="{BB962C8B-B14F-4D97-AF65-F5344CB8AC3E}">
        <p14:creationId xmlns:p14="http://schemas.microsoft.com/office/powerpoint/2010/main" val="400184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744E71BA-C166-5145-AE4A-5C96994D4DC9}" type="slidenum">
              <a:rPr lang="en-US"/>
              <a:pPr/>
              <a:t>14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9751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ndParaRPr>
          </a:p>
        </p:txBody>
      </p:sp>
      <p:sp>
        <p:nvSpPr>
          <p:cNvPr id="89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ea typeface="ＭＳ Ｐゴシック" charset="0"/>
              </a:defRPr>
            </a:lvl1pPr>
            <a:lvl2pPr marL="742950" indent="-285750" defTabSz="966788" eaLnBrk="0" hangingPunct="0">
              <a:defRPr>
                <a:solidFill>
                  <a:schemeClr val="tx1"/>
                </a:solidFill>
                <a:latin typeface="Arial" charset="0"/>
                <a:ea typeface="ＭＳ Ｐゴシック" charset="0"/>
              </a:defRPr>
            </a:lvl2pPr>
            <a:lvl3pPr marL="1143000" indent="-228600" defTabSz="966788" eaLnBrk="0" hangingPunct="0">
              <a:defRPr>
                <a:solidFill>
                  <a:schemeClr val="tx1"/>
                </a:solidFill>
                <a:latin typeface="Arial" charset="0"/>
                <a:ea typeface="ＭＳ Ｐゴシック" charset="0"/>
              </a:defRPr>
            </a:lvl3pPr>
            <a:lvl4pPr marL="1600200" indent="-228600" defTabSz="966788" eaLnBrk="0" hangingPunct="0">
              <a:defRPr>
                <a:solidFill>
                  <a:schemeClr val="tx1"/>
                </a:solidFill>
                <a:latin typeface="Arial" charset="0"/>
                <a:ea typeface="ＭＳ Ｐゴシック" charset="0"/>
              </a:defRPr>
            </a:lvl4pPr>
            <a:lvl5pPr marL="2057400" indent="-228600" defTabSz="966788" eaLnBrk="0" hangingPunct="0">
              <a:defRPr>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B9AEB4-CD9F-DE4F-9ACC-45A1048A5A96}" type="slidenum">
              <a:rPr lang="en-US">
                <a:latin typeface="Times New Roman" charset="0"/>
              </a:rPr>
              <a:pPr eaLnBrk="1" hangingPunct="1"/>
              <a:t>18</a:t>
            </a:fld>
            <a:endParaRPr lang="en-US">
              <a:latin typeface="Times New Roman" charset="0"/>
            </a:endParaRPr>
          </a:p>
        </p:txBody>
      </p:sp>
    </p:spTree>
    <p:extLst>
      <p:ext uri="{BB962C8B-B14F-4D97-AF65-F5344CB8AC3E}">
        <p14:creationId xmlns:p14="http://schemas.microsoft.com/office/powerpoint/2010/main" val="325946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ndParaRPr>
          </a:p>
        </p:txBody>
      </p:sp>
      <p:sp>
        <p:nvSpPr>
          <p:cNvPr id="901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ea typeface="ＭＳ Ｐゴシック" charset="0"/>
              </a:defRPr>
            </a:lvl1pPr>
            <a:lvl2pPr marL="742950" indent="-285750" defTabSz="966788" eaLnBrk="0" hangingPunct="0">
              <a:defRPr>
                <a:solidFill>
                  <a:schemeClr val="tx1"/>
                </a:solidFill>
                <a:latin typeface="Arial" charset="0"/>
                <a:ea typeface="ＭＳ Ｐゴシック" charset="0"/>
              </a:defRPr>
            </a:lvl2pPr>
            <a:lvl3pPr marL="1143000" indent="-228600" defTabSz="966788" eaLnBrk="0" hangingPunct="0">
              <a:defRPr>
                <a:solidFill>
                  <a:schemeClr val="tx1"/>
                </a:solidFill>
                <a:latin typeface="Arial" charset="0"/>
                <a:ea typeface="ＭＳ Ｐゴシック" charset="0"/>
              </a:defRPr>
            </a:lvl3pPr>
            <a:lvl4pPr marL="1600200" indent="-228600" defTabSz="966788" eaLnBrk="0" hangingPunct="0">
              <a:defRPr>
                <a:solidFill>
                  <a:schemeClr val="tx1"/>
                </a:solidFill>
                <a:latin typeface="Arial" charset="0"/>
                <a:ea typeface="ＭＳ Ｐゴシック" charset="0"/>
              </a:defRPr>
            </a:lvl4pPr>
            <a:lvl5pPr marL="2057400" indent="-228600" defTabSz="966788" eaLnBrk="0" hangingPunct="0">
              <a:defRPr>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87C309-B224-9445-BAB6-2BBFEA66DDF5}" type="slidenum">
              <a:rPr lang="en-US">
                <a:latin typeface="Times New Roman" charset="0"/>
              </a:rPr>
              <a:pPr eaLnBrk="1" hangingPunct="1"/>
              <a:t>19</a:t>
            </a:fld>
            <a:endParaRPr lang="en-US">
              <a:latin typeface="Times New Roman" charset="0"/>
            </a:endParaRPr>
          </a:p>
        </p:txBody>
      </p:sp>
    </p:spTree>
    <p:extLst>
      <p:ext uri="{BB962C8B-B14F-4D97-AF65-F5344CB8AC3E}">
        <p14:creationId xmlns:p14="http://schemas.microsoft.com/office/powerpoint/2010/main" val="389669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933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993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r>
              <a:rPr lang="en-US" dirty="0"/>
              <a:t>9-</a:t>
            </a:r>
            <a:fld id="{1A98D9E0-793C-3C4C-BF6D-17CE255EAB9D}" type="slidenum">
              <a:rPr lang="en-US"/>
              <a:pPr/>
              <a:t>‹#›</a:t>
            </a:fld>
            <a:endParaRPr lang="en-US" dirty="0"/>
          </a:p>
        </p:txBody>
      </p:sp>
    </p:spTree>
    <p:extLst>
      <p:ext uri="{BB962C8B-B14F-4D97-AF65-F5344CB8AC3E}">
        <p14:creationId xmlns:p14="http://schemas.microsoft.com/office/powerpoint/2010/main" val="255338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dirty="0"/>
              <a:t>9-</a:t>
            </a:r>
            <a:fld id="{12CAC85A-54F6-F64F-9CE3-4F6E1370BFB9}" type="slidenum">
              <a:rPr lang="en-US"/>
              <a:pPr/>
              <a:t>‹#›</a:t>
            </a:fld>
            <a:endParaRPr lang="en-US" dirty="0"/>
          </a:p>
        </p:txBody>
      </p:sp>
    </p:spTree>
    <p:extLst>
      <p:ext uri="{BB962C8B-B14F-4D97-AF65-F5344CB8AC3E}">
        <p14:creationId xmlns:p14="http://schemas.microsoft.com/office/powerpoint/2010/main" val="46143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dirty="0"/>
              <a:t>9-</a:t>
            </a:r>
            <a:fld id="{9389B393-A742-BA47-8E50-33B404CC01BC}" type="slidenum">
              <a:rPr lang="en-US"/>
              <a:pPr/>
              <a:t>‹#›</a:t>
            </a:fld>
            <a:endParaRPr lang="en-US" dirty="0"/>
          </a:p>
        </p:txBody>
      </p:sp>
    </p:spTree>
    <p:extLst>
      <p:ext uri="{BB962C8B-B14F-4D97-AF65-F5344CB8AC3E}">
        <p14:creationId xmlns:p14="http://schemas.microsoft.com/office/powerpoint/2010/main" val="356537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dirty="0"/>
              <a:t>9-</a:t>
            </a:r>
            <a:fld id="{5F518F90-7523-944C-B895-A12A60FCCCFB}" type="slidenum">
              <a:rPr lang="en-US"/>
              <a:pPr/>
              <a:t>‹#›</a:t>
            </a:fld>
            <a:endParaRPr lang="en-US" dirty="0"/>
          </a:p>
        </p:txBody>
      </p:sp>
    </p:spTree>
    <p:extLst>
      <p:ext uri="{BB962C8B-B14F-4D97-AF65-F5344CB8AC3E}">
        <p14:creationId xmlns:p14="http://schemas.microsoft.com/office/powerpoint/2010/main" val="368855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dirty="0"/>
              <a:t>9-</a:t>
            </a:r>
            <a:fld id="{F1A9DB1E-18F5-EE4D-BC4B-40CA337E02EC}" type="slidenum">
              <a:rPr lang="en-US"/>
              <a:pPr/>
              <a:t>‹#›</a:t>
            </a:fld>
            <a:endParaRPr lang="en-US" dirty="0"/>
          </a:p>
        </p:txBody>
      </p:sp>
    </p:spTree>
    <p:extLst>
      <p:ext uri="{BB962C8B-B14F-4D97-AF65-F5344CB8AC3E}">
        <p14:creationId xmlns:p14="http://schemas.microsoft.com/office/powerpoint/2010/main" val="265205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r>
              <a:rPr lang="en-US" dirty="0"/>
              <a:t>9-</a:t>
            </a:r>
            <a:fld id="{DD72191B-3546-6A43-A7E1-E87D06D8168A}" type="slidenum">
              <a:rPr lang="en-US"/>
              <a:pPr/>
              <a:t>‹#›</a:t>
            </a:fld>
            <a:endParaRPr lang="en-US" dirty="0"/>
          </a:p>
        </p:txBody>
      </p:sp>
    </p:spTree>
    <p:extLst>
      <p:ext uri="{BB962C8B-B14F-4D97-AF65-F5344CB8AC3E}">
        <p14:creationId xmlns:p14="http://schemas.microsoft.com/office/powerpoint/2010/main" val="220479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r>
              <a:rPr lang="en-US" dirty="0"/>
              <a:t>9-</a:t>
            </a:r>
            <a:fld id="{3AED84EF-1256-4841-AA46-C0D0E0341B37}" type="slidenum">
              <a:rPr lang="en-US"/>
              <a:pPr/>
              <a:t>‹#›</a:t>
            </a:fld>
            <a:endParaRPr lang="en-US" dirty="0"/>
          </a:p>
        </p:txBody>
      </p:sp>
    </p:spTree>
    <p:extLst>
      <p:ext uri="{BB962C8B-B14F-4D97-AF65-F5344CB8AC3E}">
        <p14:creationId xmlns:p14="http://schemas.microsoft.com/office/powerpoint/2010/main" val="219202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r>
              <a:rPr lang="en-US" dirty="0"/>
              <a:t>9-</a:t>
            </a:r>
            <a:fld id="{3F8795F3-359F-074A-A288-9151A46974A2}" type="slidenum">
              <a:rPr lang="en-US"/>
              <a:pPr/>
              <a:t>‹#›</a:t>
            </a:fld>
            <a:endParaRPr lang="en-US" dirty="0"/>
          </a:p>
        </p:txBody>
      </p:sp>
    </p:spTree>
    <p:extLst>
      <p:ext uri="{BB962C8B-B14F-4D97-AF65-F5344CB8AC3E}">
        <p14:creationId xmlns:p14="http://schemas.microsoft.com/office/powerpoint/2010/main" val="397448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r>
              <a:rPr lang="en-US" dirty="0"/>
              <a:t>9-</a:t>
            </a:r>
            <a:fld id="{0B1598F7-4C42-8F49-89B1-F147856D9C08}" type="slidenum">
              <a:rPr lang="en-US"/>
              <a:pPr/>
              <a:t>‹#›</a:t>
            </a:fld>
            <a:endParaRPr lang="en-US" dirty="0"/>
          </a:p>
        </p:txBody>
      </p:sp>
    </p:spTree>
    <p:extLst>
      <p:ext uri="{BB962C8B-B14F-4D97-AF65-F5344CB8AC3E}">
        <p14:creationId xmlns:p14="http://schemas.microsoft.com/office/powerpoint/2010/main" val="48676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r>
              <a:rPr lang="en-US" dirty="0"/>
              <a:t>9-</a:t>
            </a:r>
            <a:fld id="{D3B00708-6A90-894D-AC25-5C1ACDBF07AD}" type="slidenum">
              <a:rPr lang="en-US"/>
              <a:pPr/>
              <a:t>‹#›</a:t>
            </a:fld>
            <a:endParaRPr lang="en-US" dirty="0"/>
          </a:p>
        </p:txBody>
      </p:sp>
    </p:spTree>
    <p:extLst>
      <p:ext uri="{BB962C8B-B14F-4D97-AF65-F5344CB8AC3E}">
        <p14:creationId xmlns:p14="http://schemas.microsoft.com/office/powerpoint/2010/main" val="31597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r>
              <a:rPr lang="en-US" dirty="0"/>
              <a:t>9-</a:t>
            </a:r>
            <a:fld id="{B5FC5AB9-080F-364C-99EE-BBB63724A913}" type="slidenum">
              <a:rPr lang="en-US"/>
              <a:pPr/>
              <a:t>‹#›</a:t>
            </a:fld>
            <a:endParaRPr lang="en-US" dirty="0"/>
          </a:p>
        </p:txBody>
      </p:sp>
    </p:spTree>
    <p:extLst>
      <p:ext uri="{BB962C8B-B14F-4D97-AF65-F5344CB8AC3E}">
        <p14:creationId xmlns:p14="http://schemas.microsoft.com/office/powerpoint/2010/main" val="258633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3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ea typeface="+mn-ea"/>
              </a:defRPr>
            </a:lvl1pPr>
          </a:lstStyle>
          <a:p>
            <a:pPr>
              <a:defRPr/>
            </a:pPr>
            <a:endParaRPr lang="en-US" altLang="en-US"/>
          </a:p>
        </p:txBody>
      </p:sp>
      <p:sp>
        <p:nvSpPr>
          <p:cNvPr id="98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mn-ea"/>
              </a:defRPr>
            </a:lvl1pPr>
          </a:lstStyle>
          <a:p>
            <a:pPr>
              <a:defRPr/>
            </a:pPr>
            <a:endParaRPr lang="en-US" altLang="en-US"/>
          </a:p>
        </p:txBody>
      </p:sp>
      <p:sp>
        <p:nvSpPr>
          <p:cNvPr id="983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r>
              <a:rPr lang="en-US" dirty="0"/>
              <a:t>9-</a:t>
            </a:r>
            <a:fld id="{0C7FF2E8-BCFC-2445-9D3B-793030A34F0C}" type="slidenum">
              <a:rPr lang="en-US"/>
              <a:pPr/>
              <a:t>‹#›</a:t>
            </a:fld>
            <a:endParaRPr lang="en-US" dirty="0"/>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8" charset="0"/>
          <a:ea typeface="ＭＳ Ｐゴシック"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charset="0"/>
        <a:buChar char="q"/>
        <a:defRPr sz="26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2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sz="2000">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20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11.bin"/><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20.wmf"/><Relationship Id="rId4" Type="http://schemas.openxmlformats.org/officeDocument/2006/relationships/oleObject" Target="../embeddings/oleObject13.bin"/><Relationship Id="rId9" Type="http://schemas.openxmlformats.org/officeDocument/2006/relationships/image" Target="../media/image2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wmf"/><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oleObject" Target="../embeddings/oleObject19.bin"/><Relationship Id="rId5" Type="http://schemas.openxmlformats.org/officeDocument/2006/relationships/image" Target="../media/image40.w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20.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4.wmf"/></Relationships>
</file>

<file path=ppt/slides/_rels/slide47.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22.bin"/><Relationship Id="rId1" Type="http://schemas.openxmlformats.org/officeDocument/2006/relationships/slideLayout" Target="../slideLayouts/slideLayout6.xml"/><Relationship Id="rId6" Type="http://schemas.openxmlformats.org/officeDocument/2006/relationships/oleObject" Target="../embeddings/oleObject24.bin"/><Relationship Id="rId5" Type="http://schemas.openxmlformats.org/officeDocument/2006/relationships/image" Target="../media/image56.w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25.bin"/><Relationship Id="rId1" Type="http://schemas.openxmlformats.org/officeDocument/2006/relationships/slideLayout" Target="../slideLayouts/slideLayout6.xml"/><Relationship Id="rId6" Type="http://schemas.openxmlformats.org/officeDocument/2006/relationships/oleObject" Target="../embeddings/oleObject27.bin"/><Relationship Id="rId5" Type="http://schemas.openxmlformats.org/officeDocument/2006/relationships/image" Target="../media/image59.wmf"/><Relationship Id="rId4" Type="http://schemas.openxmlformats.org/officeDocument/2006/relationships/oleObject" Target="../embeddings/oleObject26.bin"/><Relationship Id="rId9" Type="http://schemas.openxmlformats.org/officeDocument/2006/relationships/image" Target="../media/image6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6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81.gif"/></Relationships>
</file>

<file path=ppt/slides/_rels/slide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6.xml"/><Relationship Id="rId5" Type="http://schemas.openxmlformats.org/officeDocument/2006/relationships/image" Target="../media/image89.jpeg"/><Relationship Id="rId4" Type="http://schemas.openxmlformats.org/officeDocument/2006/relationships/image" Target="../media/image88.gif"/></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r>
              <a:rPr lang="en-US" dirty="0">
                <a:latin typeface="Garamond" charset="0"/>
              </a:rPr>
              <a:t>Ocean Energy</a:t>
            </a:r>
          </a:p>
        </p:txBody>
      </p:sp>
      <p:sp>
        <p:nvSpPr>
          <p:cNvPr id="3076" name="Rectangle 3"/>
          <p:cNvSpPr>
            <a:spLocks noGrp="1" noChangeArrowheads="1"/>
          </p:cNvSpPr>
          <p:nvPr>
            <p:ph type="subTitle" idx="1"/>
          </p:nvPr>
        </p:nvSpPr>
        <p:spPr/>
        <p:txBody>
          <a:bodyPr/>
          <a:lstStyle/>
          <a:p>
            <a:pPr eaLnBrk="1" hangingPunct="1">
              <a:buFont typeface="Wingdings" charset="0"/>
              <a:buNone/>
            </a:pPr>
            <a:r>
              <a:rPr lang="en-US" dirty="0">
                <a:latin typeface="Arial" charset="0"/>
              </a:rPr>
              <a:t>Professor Tian Li</a:t>
            </a:r>
          </a:p>
          <a:p>
            <a:pPr eaLnBrk="1" hangingPunct="1">
              <a:buFont typeface="Wingdings" charset="0"/>
              <a:buNone/>
            </a:pPr>
            <a:r>
              <a:rPr lang="en-US" sz="2000" i="1" dirty="0">
                <a:latin typeface="Arial" charset="0"/>
              </a:rPr>
              <a:t>School of Mechanical Engineering</a:t>
            </a:r>
          </a:p>
          <a:p>
            <a:pPr eaLnBrk="1" hangingPunct="1">
              <a:buFont typeface="Wingdings" charset="0"/>
              <a:buNone/>
            </a:pPr>
            <a:r>
              <a:rPr lang="en-US" sz="2000" dirty="0">
                <a:latin typeface="Arial" charset="0"/>
              </a:rPr>
              <a:t>Purdue University</a:t>
            </a:r>
          </a:p>
        </p:txBody>
      </p:sp>
      <p:sp>
        <p:nvSpPr>
          <p:cNvPr id="2" name="Slide Number Placeholder 1"/>
          <p:cNvSpPr>
            <a:spLocks noGrp="1"/>
          </p:cNvSpPr>
          <p:nvPr>
            <p:ph type="sldNum" sz="quarter" idx="12"/>
          </p:nvPr>
        </p:nvSpPr>
        <p:spPr/>
        <p:txBody>
          <a:bodyPr/>
          <a:lstStyle/>
          <a:p>
            <a:r>
              <a:rPr lang="en-US" dirty="0"/>
              <a:t>8-</a:t>
            </a:r>
            <a:fld id="{1A98D9E0-793C-3C4C-BF6D-17CE255EAB9D}" type="slidenum">
              <a:rPr lang="en-US" smtClean="0"/>
              <a:pPr/>
              <a:t>1</a:t>
            </a:fld>
            <a:endParaRPr lang="en-US" dirty="0"/>
          </a:p>
        </p:txBody>
      </p:sp>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6" descr="Ocean's Thermal Gradient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266700"/>
            <a:ext cx="7750175"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title"/>
          </p:nvPr>
        </p:nvSpPr>
        <p:spPr/>
        <p:txBody>
          <a:bodyPr/>
          <a:lstStyle/>
          <a:p>
            <a:pPr eaLnBrk="1" hangingPunct="1"/>
            <a:r>
              <a:rPr lang="en-US">
                <a:latin typeface="Garamond" charset="0"/>
              </a:rPr>
              <a:t>Introduction</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10</a:t>
            </a:fld>
            <a:endParaRPr lang="en-US" dirty="0"/>
          </a:p>
        </p:txBody>
      </p:sp>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4300">
                <a:latin typeface="Garamond" charset="0"/>
              </a:rPr>
              <a:t>Performance Limits</a:t>
            </a:r>
          </a:p>
        </p:txBody>
      </p:sp>
      <p:sp>
        <p:nvSpPr>
          <p:cNvPr id="13316" name="Rectangle 3"/>
          <p:cNvSpPr>
            <a:spLocks noGrp="1" noChangeArrowheads="1"/>
          </p:cNvSpPr>
          <p:nvPr>
            <p:ph type="body" idx="1"/>
          </p:nvPr>
        </p:nvSpPr>
        <p:spPr>
          <a:xfrm>
            <a:off x="288925" y="1209675"/>
            <a:ext cx="8118475" cy="5207000"/>
          </a:xfrm>
        </p:spPr>
        <p:txBody>
          <a:bodyPr/>
          <a:lstStyle/>
          <a:p>
            <a:pPr eaLnBrk="1" hangingPunct="1">
              <a:lnSpc>
                <a:spcPct val="90000"/>
              </a:lnSpc>
            </a:pPr>
            <a:r>
              <a:rPr lang="en-US" sz="2400" dirty="0">
                <a:latin typeface="Arial" charset="0"/>
              </a:rPr>
              <a:t>Maximum theoretical efficiency is based on Carnot Cycle (all reversible processes)</a:t>
            </a:r>
          </a:p>
          <a:p>
            <a:pPr eaLnBrk="1" hangingPunct="1">
              <a:lnSpc>
                <a:spcPct val="90000"/>
              </a:lnSpc>
            </a:pPr>
            <a:endParaRPr lang="en-US" sz="2400" dirty="0">
              <a:latin typeface="Arial" charset="0"/>
            </a:endParaRPr>
          </a:p>
          <a:p>
            <a:pPr eaLnBrk="1" hangingPunct="1">
              <a:lnSpc>
                <a:spcPct val="90000"/>
              </a:lnSpc>
            </a:pPr>
            <a:endParaRPr lang="en-US" sz="2400" dirty="0">
              <a:latin typeface="Arial" charset="0"/>
            </a:endParaRPr>
          </a:p>
          <a:p>
            <a:pPr eaLnBrk="1" hangingPunct="1">
              <a:lnSpc>
                <a:spcPct val="90000"/>
              </a:lnSpc>
            </a:pPr>
            <a:endParaRPr lang="en-US" sz="2400" dirty="0">
              <a:latin typeface="Arial" charset="0"/>
            </a:endParaRPr>
          </a:p>
          <a:p>
            <a:pPr eaLnBrk="1" hangingPunct="1">
              <a:lnSpc>
                <a:spcPct val="90000"/>
              </a:lnSpc>
            </a:pPr>
            <a:r>
              <a:rPr lang="en-US" sz="2400" dirty="0">
                <a:latin typeface="Arial" charset="0"/>
              </a:rPr>
              <a:t>Under representative OTEC conditions, T</a:t>
            </a:r>
            <a:r>
              <a:rPr lang="en-US" sz="2400" baseline="-25000" dirty="0">
                <a:latin typeface="Arial" charset="0"/>
              </a:rPr>
              <a:t>h</a:t>
            </a:r>
            <a:r>
              <a:rPr lang="en-US" sz="2400" dirty="0">
                <a:latin typeface="Arial" charset="0"/>
              </a:rPr>
              <a:t>-T</a:t>
            </a:r>
            <a:r>
              <a:rPr lang="en-US" sz="2400" baseline="-25000" dirty="0">
                <a:latin typeface="Arial" charset="0"/>
              </a:rPr>
              <a:t>c</a:t>
            </a:r>
            <a:r>
              <a:rPr lang="en-US" sz="2400" dirty="0">
                <a:latin typeface="Arial" charset="0"/>
              </a:rPr>
              <a:t> = 24 C,  T</a:t>
            </a:r>
            <a:r>
              <a:rPr lang="en-US" sz="2400" baseline="-25000" dirty="0">
                <a:latin typeface="Arial" charset="0"/>
              </a:rPr>
              <a:t>h</a:t>
            </a:r>
            <a:r>
              <a:rPr lang="en-US" sz="2400" dirty="0">
                <a:latin typeface="Arial" charset="0"/>
              </a:rPr>
              <a:t> = 300 K, </a:t>
            </a:r>
          </a:p>
          <a:p>
            <a:pPr eaLnBrk="1" hangingPunct="1">
              <a:lnSpc>
                <a:spcPct val="90000"/>
              </a:lnSpc>
            </a:pPr>
            <a:endParaRPr lang="en-US" sz="2400" dirty="0">
              <a:latin typeface="Arial" charset="0"/>
            </a:endParaRPr>
          </a:p>
          <a:p>
            <a:pPr eaLnBrk="1" hangingPunct="1">
              <a:lnSpc>
                <a:spcPct val="90000"/>
              </a:lnSpc>
            </a:pPr>
            <a:endParaRPr lang="en-US" sz="2400" dirty="0">
              <a:latin typeface="Arial" charset="0"/>
            </a:endParaRPr>
          </a:p>
          <a:p>
            <a:pPr eaLnBrk="1" hangingPunct="1">
              <a:lnSpc>
                <a:spcPct val="90000"/>
              </a:lnSpc>
            </a:pPr>
            <a:endParaRPr lang="en-US" sz="2400" dirty="0">
              <a:latin typeface="Arial" charset="0"/>
            </a:endParaRPr>
          </a:p>
          <a:p>
            <a:pPr eaLnBrk="1" hangingPunct="1">
              <a:lnSpc>
                <a:spcPct val="90000"/>
              </a:lnSpc>
            </a:pPr>
            <a:r>
              <a:rPr lang="en-US" sz="2400" dirty="0">
                <a:latin typeface="Arial" charset="0"/>
              </a:rPr>
              <a:t>Low efficiency means that large equipment (e.g., large heat transfer areas, turbines) required for given power requirement</a:t>
            </a:r>
          </a:p>
          <a:p>
            <a:pPr eaLnBrk="1" hangingPunct="1">
              <a:lnSpc>
                <a:spcPct val="90000"/>
              </a:lnSpc>
            </a:pPr>
            <a:endParaRPr lang="en-US" sz="2400" dirty="0">
              <a:latin typeface="Arial" charset="0"/>
            </a:endParaRPr>
          </a:p>
        </p:txBody>
      </p:sp>
      <p:graphicFrame>
        <p:nvGraphicFramePr>
          <p:cNvPr id="13317" name="Object 4"/>
          <p:cNvGraphicFramePr>
            <a:graphicFrameLocks noChangeAspect="1"/>
          </p:cNvGraphicFramePr>
          <p:nvPr/>
        </p:nvGraphicFramePr>
        <p:xfrm>
          <a:off x="2657475" y="2044700"/>
          <a:ext cx="1468438" cy="923925"/>
        </p:xfrm>
        <a:graphic>
          <a:graphicData uri="http://schemas.openxmlformats.org/presentationml/2006/ole">
            <mc:AlternateContent xmlns:mc="http://schemas.openxmlformats.org/markup-compatibility/2006">
              <mc:Choice xmlns:v="urn:schemas-microsoft-com:vml" Requires="v">
                <p:oleObj name="Equation" r:id="rId3" imgW="685800" imgH="431800" progId="Equation.DSMT4">
                  <p:embed/>
                </p:oleObj>
              </mc:Choice>
              <mc:Fallback>
                <p:oleObj name="Equation" r:id="rId3" imgW="685800" imgH="431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2044700"/>
                        <a:ext cx="1468438"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314575" y="4032250"/>
          <a:ext cx="2555875" cy="844550"/>
        </p:xfrm>
        <a:graphic>
          <a:graphicData uri="http://schemas.openxmlformats.org/presentationml/2006/ole">
            <mc:AlternateContent xmlns:mc="http://schemas.openxmlformats.org/markup-compatibility/2006">
              <mc:Choice xmlns:v="urn:schemas-microsoft-com:vml" Requires="v">
                <p:oleObj name="Equation" r:id="rId5" imgW="1193800" imgH="393700" progId="Equation.DSMT4">
                  <p:embed/>
                </p:oleObj>
              </mc:Choice>
              <mc:Fallback>
                <p:oleObj name="Equation" r:id="rId5" imgW="1193800" imgH="3937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4575" y="4032250"/>
                        <a:ext cx="2555875" cy="844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11</a:t>
            </a:fld>
            <a:endParaRPr lang="en-US" dirty="0"/>
          </a:p>
        </p:txBody>
      </p:sp>
    </p:spTree>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z="4300">
                <a:latin typeface="Garamond" charset="0"/>
              </a:rPr>
              <a:t>Practical Limits</a:t>
            </a:r>
          </a:p>
        </p:txBody>
      </p:sp>
      <p:sp>
        <p:nvSpPr>
          <p:cNvPr id="14340" name="Rectangle 3"/>
          <p:cNvSpPr>
            <a:spLocks noGrp="1" noChangeArrowheads="1"/>
          </p:cNvSpPr>
          <p:nvPr>
            <p:ph type="body" idx="1"/>
          </p:nvPr>
        </p:nvSpPr>
        <p:spPr>
          <a:xfrm>
            <a:off x="273050" y="1017588"/>
            <a:ext cx="8118475" cy="5207000"/>
          </a:xfrm>
        </p:spPr>
        <p:txBody>
          <a:bodyPr/>
          <a:lstStyle/>
          <a:p>
            <a:pPr eaLnBrk="1" hangingPunct="1">
              <a:lnSpc>
                <a:spcPct val="90000"/>
              </a:lnSpc>
            </a:pPr>
            <a:r>
              <a:rPr lang="en-US" sz="2400">
                <a:latin typeface="Arial" charset="0"/>
              </a:rPr>
              <a:t>Carnot Cycle is limiting case for zero power output</a:t>
            </a:r>
          </a:p>
          <a:p>
            <a:pPr eaLnBrk="1" hangingPunct="1">
              <a:lnSpc>
                <a:spcPct val="90000"/>
              </a:lnSpc>
            </a:pPr>
            <a:r>
              <a:rPr lang="en-US" sz="2400">
                <a:latin typeface="Arial" charset="0"/>
              </a:rPr>
              <a:t>Internally reversible cycle efficiency with finite heat transfer at peak power is:</a:t>
            </a: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r>
              <a:rPr lang="en-US" sz="2400">
                <a:latin typeface="Arial" charset="0"/>
              </a:rPr>
              <a:t>For  T</a:t>
            </a:r>
            <a:r>
              <a:rPr lang="en-US" sz="2400" baseline="-25000">
                <a:latin typeface="Arial" charset="0"/>
              </a:rPr>
              <a:t>h</a:t>
            </a:r>
            <a:r>
              <a:rPr lang="en-US" sz="2400">
                <a:latin typeface="Arial" charset="0"/>
              </a:rPr>
              <a:t>-T</a:t>
            </a:r>
            <a:r>
              <a:rPr lang="en-US" sz="2400" baseline="-25000">
                <a:latin typeface="Arial" charset="0"/>
              </a:rPr>
              <a:t>c</a:t>
            </a:r>
            <a:r>
              <a:rPr lang="en-US" sz="2400">
                <a:latin typeface="Arial" charset="0"/>
              </a:rPr>
              <a:t> = 24 C,  T</a:t>
            </a:r>
            <a:r>
              <a:rPr lang="en-US" sz="2400" baseline="-25000">
                <a:latin typeface="Arial" charset="0"/>
              </a:rPr>
              <a:t>h</a:t>
            </a:r>
            <a:r>
              <a:rPr lang="en-US" sz="2400">
                <a:latin typeface="Arial" charset="0"/>
              </a:rPr>
              <a:t> = 300 K: </a:t>
            </a:r>
          </a:p>
          <a:p>
            <a:pPr eaLnBrk="1" hangingPunct="1">
              <a:lnSpc>
                <a:spcPct val="90000"/>
              </a:lnSpc>
            </a:pPr>
            <a:endParaRPr lang="en-US" sz="2400">
              <a:latin typeface="Arial" charset="0"/>
            </a:endParaRPr>
          </a:p>
          <a:p>
            <a:pPr eaLnBrk="1" hangingPunct="1">
              <a:lnSpc>
                <a:spcPct val="90000"/>
              </a:lnSpc>
            </a:pPr>
            <a:r>
              <a:rPr lang="en-US" sz="2400">
                <a:latin typeface="Arial" charset="0"/>
              </a:rPr>
              <a:t>Also, need to pump cold water from 1000 m below the surface so net efficiency is:</a:t>
            </a:r>
          </a:p>
        </p:txBody>
      </p:sp>
      <p:graphicFrame>
        <p:nvGraphicFramePr>
          <p:cNvPr id="14341" name="Object 4"/>
          <p:cNvGraphicFramePr>
            <a:graphicFrameLocks noChangeAspect="1"/>
          </p:cNvGraphicFramePr>
          <p:nvPr/>
        </p:nvGraphicFramePr>
        <p:xfrm>
          <a:off x="2660650" y="2314575"/>
          <a:ext cx="1822450" cy="1033463"/>
        </p:xfrm>
        <a:graphic>
          <a:graphicData uri="http://schemas.openxmlformats.org/presentationml/2006/ole">
            <mc:AlternateContent xmlns:mc="http://schemas.openxmlformats.org/markup-compatibility/2006">
              <mc:Choice xmlns:v="urn:schemas-microsoft-com:vml" Requires="v">
                <p:oleObj name="Equation" r:id="rId3" imgW="850531" imgH="482391" progId="Equation.DSMT4">
                  <p:embed/>
                </p:oleObj>
              </mc:Choice>
              <mc:Fallback>
                <p:oleObj name="Equation" r:id="rId3" imgW="850531" imgH="48239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2314575"/>
                        <a:ext cx="1822450" cy="1033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2" name="Object 5"/>
          <p:cNvGraphicFramePr>
            <a:graphicFrameLocks noChangeAspect="1"/>
          </p:cNvGraphicFramePr>
          <p:nvPr/>
        </p:nvGraphicFramePr>
        <p:xfrm>
          <a:off x="4978400" y="3357563"/>
          <a:ext cx="3073400" cy="954087"/>
        </p:xfrm>
        <a:graphic>
          <a:graphicData uri="http://schemas.openxmlformats.org/presentationml/2006/ole">
            <mc:AlternateContent xmlns:mc="http://schemas.openxmlformats.org/markup-compatibility/2006">
              <mc:Choice xmlns:v="urn:schemas-microsoft-com:vml" Requires="v">
                <p:oleObj name="Equation" r:id="rId5" imgW="1435100" imgH="444500" progId="Equation.DSMT4">
                  <p:embed/>
                </p:oleObj>
              </mc:Choice>
              <mc:Fallback>
                <p:oleObj name="Equation" r:id="rId5" imgW="1435100" imgH="4445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400" y="3357563"/>
                        <a:ext cx="3073400"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3" name="Object 6"/>
          <p:cNvGraphicFramePr>
            <a:graphicFrameLocks noChangeAspect="1"/>
          </p:cNvGraphicFramePr>
          <p:nvPr/>
        </p:nvGraphicFramePr>
        <p:xfrm>
          <a:off x="2698750" y="5456238"/>
          <a:ext cx="1739900" cy="517525"/>
        </p:xfrm>
        <a:graphic>
          <a:graphicData uri="http://schemas.openxmlformats.org/presentationml/2006/ole">
            <mc:AlternateContent xmlns:mc="http://schemas.openxmlformats.org/markup-compatibility/2006">
              <mc:Choice xmlns:v="urn:schemas-microsoft-com:vml" Requires="v">
                <p:oleObj name="Equation" r:id="rId7" imgW="812447" imgH="241195" progId="Equation.DSMT4">
                  <p:embed/>
                </p:oleObj>
              </mc:Choice>
              <mc:Fallback>
                <p:oleObj name="Equation" r:id="rId7" imgW="812447" imgH="241195"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5456238"/>
                        <a:ext cx="17399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12</a:t>
            </a:fld>
            <a:endParaRPr lang="en-US" dirty="0"/>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z="3900">
                <a:latin typeface="Garamond" charset="0"/>
              </a:rPr>
              <a:t>Open </a:t>
            </a:r>
            <a:br>
              <a:rPr lang="en-US" sz="3900">
                <a:latin typeface="Garamond" charset="0"/>
              </a:rPr>
            </a:br>
            <a:r>
              <a:rPr lang="en-US" sz="3900">
                <a:latin typeface="Garamond" charset="0"/>
              </a:rPr>
              <a:t>OTEC </a:t>
            </a:r>
            <a:br>
              <a:rPr lang="en-US" sz="3900">
                <a:latin typeface="Garamond" charset="0"/>
              </a:rPr>
            </a:br>
            <a:r>
              <a:rPr lang="en-US" sz="3900">
                <a:latin typeface="Garamond" charset="0"/>
              </a:rPr>
              <a:t>Cycle</a:t>
            </a:r>
          </a:p>
        </p:txBody>
      </p:sp>
      <p:sp>
        <p:nvSpPr>
          <p:cNvPr id="15364" name="Text Box 10"/>
          <p:cNvSpPr txBox="1">
            <a:spLocks noChangeArrowheads="1"/>
          </p:cNvSpPr>
          <p:nvPr/>
        </p:nvSpPr>
        <p:spPr bwMode="auto">
          <a:xfrm>
            <a:off x="392113" y="2560638"/>
            <a:ext cx="2212975"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pPr eaLnBrk="0" hangingPunct="0"/>
            <a:r>
              <a:rPr lang="en-US" sz="1200">
                <a:latin typeface="Century Gothic" charset="0"/>
              </a:rPr>
              <a:t>Hodge, Alternative Energy Systems and Applications, Wiley &amp; Sons, 2010</a:t>
            </a:r>
          </a:p>
        </p:txBody>
      </p:sp>
      <p:sp>
        <p:nvSpPr>
          <p:cNvPr id="15365" name="Rectangle 12"/>
          <p:cNvSpPr>
            <a:spLocks noGrp="1" noChangeArrowheads="1"/>
          </p:cNvSpPr>
          <p:nvPr>
            <p:ph type="body" idx="1"/>
          </p:nvPr>
        </p:nvSpPr>
        <p:spPr>
          <a:xfrm>
            <a:off x="6291263" y="4556125"/>
            <a:ext cx="2425700" cy="1062038"/>
          </a:xfrm>
          <a:noFill/>
        </p:spPr>
        <p:txBody>
          <a:bodyPr/>
          <a:lstStyle/>
          <a:p>
            <a:pPr eaLnBrk="1" hangingPunct="1"/>
            <a:r>
              <a:rPr lang="en-US" sz="2000">
                <a:latin typeface="Arial" charset="0"/>
              </a:rPr>
              <a:t>Doesn’t require indirect heat exchangers</a:t>
            </a:r>
          </a:p>
        </p:txBody>
      </p:sp>
      <p:pic>
        <p:nvPicPr>
          <p:cNvPr id="15366" name="Picture 1" descr="fig_14_02.jpg"/>
          <p:cNvPicPr>
            <a:picLocks noChangeAspect="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2894013" y="298450"/>
            <a:ext cx="5713412" cy="347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Picture 1" descr="fig_14_03.jpg"/>
          <p:cNvPicPr>
            <a:picLocks noChangeAspect="1"/>
          </p:cNvPicPr>
          <p:nvPr>
            <p:custDataLst>
              <p:tags r:id="rId2"/>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79375" y="3430588"/>
            <a:ext cx="6140450" cy="336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13</a:t>
            </a:fld>
            <a:endParaRPr lang="en-US" dirty="0"/>
          </a:p>
        </p:txBody>
      </p:sp>
    </p:spTree>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fig_14_04.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987425" y="1055688"/>
            <a:ext cx="7021513" cy="390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sz="4300">
                <a:latin typeface="Garamond" charset="0"/>
              </a:rPr>
              <a:t>Closed OTEC Cycle</a:t>
            </a:r>
          </a:p>
        </p:txBody>
      </p:sp>
      <p:sp>
        <p:nvSpPr>
          <p:cNvPr id="20485" name="Text Box 5"/>
          <p:cNvSpPr txBox="1">
            <a:spLocks noChangeArrowheads="1"/>
          </p:cNvSpPr>
          <p:nvPr/>
        </p:nvSpPr>
        <p:spPr bwMode="auto">
          <a:xfrm>
            <a:off x="407988" y="6246813"/>
            <a:ext cx="59150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pPr eaLnBrk="0" hangingPunct="0"/>
            <a:r>
              <a:rPr lang="en-US" sz="1200">
                <a:latin typeface="Century Gothic" charset="0"/>
              </a:rPr>
              <a:t>Hodge, Alternative Energy Systems and Applications, Wiley &amp; Sons, 2010</a:t>
            </a:r>
          </a:p>
        </p:txBody>
      </p:sp>
      <p:sp>
        <p:nvSpPr>
          <p:cNvPr id="20486" name="Rectangle 7"/>
          <p:cNvSpPr>
            <a:spLocks noGrp="1" noChangeArrowheads="1"/>
          </p:cNvSpPr>
          <p:nvPr>
            <p:ph type="body" idx="1"/>
          </p:nvPr>
        </p:nvSpPr>
        <p:spPr>
          <a:xfrm>
            <a:off x="466725" y="5092700"/>
            <a:ext cx="8118475" cy="1062038"/>
          </a:xfrm>
          <a:noFill/>
        </p:spPr>
        <p:txBody>
          <a:bodyPr/>
          <a:lstStyle/>
          <a:p>
            <a:pPr eaLnBrk="1" hangingPunct="1">
              <a:lnSpc>
                <a:spcPct val="90000"/>
              </a:lnSpc>
            </a:pPr>
            <a:r>
              <a:rPr lang="en-US" sz="2000">
                <a:latin typeface="Arial" charset="0"/>
              </a:rPr>
              <a:t>Could use ammonia or propane as a working fluid (higher pressures/densities reduce turbine sizes)</a:t>
            </a:r>
          </a:p>
          <a:p>
            <a:pPr eaLnBrk="1" hangingPunct="1">
              <a:lnSpc>
                <a:spcPct val="90000"/>
              </a:lnSpc>
            </a:pPr>
            <a:r>
              <a:rPr lang="en-US" sz="2000">
                <a:latin typeface="Arial" charset="0"/>
              </a:rPr>
              <a:t>Very large heat exchangers required for evaporator &amp; condenser</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14</a:t>
            </a:fld>
            <a:endParaRPr lang="en-US" dirty="0"/>
          </a:p>
        </p:txBody>
      </p:sp>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z="3600">
                <a:latin typeface="Garamond" charset="0"/>
              </a:rPr>
              <a:t>Example Closed-Cycle OTEC Requirements</a:t>
            </a:r>
            <a:r>
              <a:rPr lang="en-US" sz="3800">
                <a:latin typeface="Garamond" charset="0"/>
              </a:rPr>
              <a:t> </a:t>
            </a:r>
          </a:p>
        </p:txBody>
      </p:sp>
      <p:sp>
        <p:nvSpPr>
          <p:cNvPr id="21508" name="Rectangle 3"/>
          <p:cNvSpPr>
            <a:spLocks noGrp="1" noChangeArrowheads="1"/>
          </p:cNvSpPr>
          <p:nvPr>
            <p:ph type="body" idx="1"/>
          </p:nvPr>
        </p:nvSpPr>
        <p:spPr>
          <a:xfrm>
            <a:off x="473075" y="941388"/>
            <a:ext cx="8156575" cy="5021262"/>
          </a:xfrm>
          <a:noFill/>
        </p:spPr>
        <p:txBody>
          <a:bodyPr/>
          <a:lstStyle/>
          <a:p>
            <a:pPr marL="0" indent="0" eaLnBrk="1" hangingPunct="1">
              <a:lnSpc>
                <a:spcPct val="80000"/>
              </a:lnSpc>
              <a:buFont typeface="Wingdings" charset="0"/>
              <a:buNone/>
            </a:pPr>
            <a:r>
              <a:rPr lang="en-US" sz="1800" dirty="0">
                <a:latin typeface="Arial" charset="0"/>
              </a:rPr>
              <a:t>A closed-cycle system uses propane as the working fluid.  Warm surface water enters the evaporator at 28 C and leaves at 25 C.  The cold water enters at 5 C and leaves at 8 C.  The propane evaporating temperature is 22 C, whereas the condensing temperature is 11 C.  A turbine with an efficiency of 0.9 produces power at a rate of 125 MW.  The evaporator and condenser have unit heat </a:t>
            </a:r>
            <a:r>
              <a:rPr lang="en-US" sz="1800" dirty="0" err="1">
                <a:latin typeface="Arial" charset="0"/>
              </a:rPr>
              <a:t>conductances</a:t>
            </a:r>
            <a:r>
              <a:rPr lang="en-US" sz="1800" dirty="0">
                <a:latin typeface="Arial" charset="0"/>
              </a:rPr>
              <a:t> of 1400 W/m</a:t>
            </a:r>
            <a:r>
              <a:rPr lang="en-US" sz="1800" baseline="30000" dirty="0">
                <a:latin typeface="Arial" charset="0"/>
              </a:rPr>
              <a:t>2</a:t>
            </a:r>
            <a:r>
              <a:rPr lang="en-US" sz="1800" dirty="0">
                <a:latin typeface="Arial" charset="0"/>
              </a:rPr>
              <a:t>-K.</a:t>
            </a:r>
          </a:p>
          <a:p>
            <a:pPr marL="0" indent="0" eaLnBrk="1" hangingPunct="1">
              <a:lnSpc>
                <a:spcPct val="80000"/>
              </a:lnSpc>
              <a:buFont typeface="Wingdings" charset="0"/>
              <a:buNone/>
            </a:pPr>
            <a:endParaRPr lang="en-US" sz="1800" dirty="0">
              <a:latin typeface="Arial" charset="0"/>
            </a:endParaRPr>
          </a:p>
          <a:p>
            <a:pPr marL="0" indent="0" eaLnBrk="1" hangingPunct="1">
              <a:lnSpc>
                <a:spcPct val="80000"/>
              </a:lnSpc>
              <a:buFont typeface="Wingdings" charset="0"/>
              <a:buNone/>
            </a:pPr>
            <a:r>
              <a:rPr lang="en-US" sz="1800" dirty="0">
                <a:latin typeface="Arial" charset="0"/>
              </a:rPr>
              <a:t>Propane Flow Rate: </a:t>
            </a:r>
          </a:p>
          <a:p>
            <a:pPr marL="0" indent="0" eaLnBrk="1" hangingPunct="1">
              <a:lnSpc>
                <a:spcPct val="80000"/>
              </a:lnSpc>
              <a:buFont typeface="Wingdings" charset="0"/>
              <a:buNone/>
            </a:pPr>
            <a:endParaRPr lang="en-US" sz="1800" dirty="0">
              <a:latin typeface="Arial" charset="0"/>
            </a:endParaRPr>
          </a:p>
          <a:p>
            <a:pPr marL="0" indent="0" eaLnBrk="1" hangingPunct="1">
              <a:lnSpc>
                <a:spcPct val="80000"/>
              </a:lnSpc>
              <a:buFont typeface="Wingdings" charset="0"/>
              <a:buNone/>
            </a:pPr>
            <a:r>
              <a:rPr lang="en-US" sz="1800" dirty="0">
                <a:latin typeface="Arial" charset="0"/>
              </a:rPr>
              <a:t>Evaporator Heat Input: </a:t>
            </a:r>
          </a:p>
          <a:p>
            <a:pPr marL="0" indent="0" eaLnBrk="1" hangingPunct="1">
              <a:lnSpc>
                <a:spcPct val="80000"/>
              </a:lnSpc>
              <a:buFont typeface="Wingdings" charset="0"/>
              <a:buNone/>
            </a:pPr>
            <a:endParaRPr lang="en-US" sz="1800" dirty="0">
              <a:latin typeface="Arial" charset="0"/>
            </a:endParaRPr>
          </a:p>
          <a:p>
            <a:pPr marL="0" indent="0" eaLnBrk="1" hangingPunct="1">
              <a:lnSpc>
                <a:spcPct val="80000"/>
              </a:lnSpc>
              <a:buFont typeface="Wingdings" charset="0"/>
              <a:buNone/>
            </a:pPr>
            <a:r>
              <a:rPr lang="en-US" sz="1800" dirty="0">
                <a:latin typeface="Arial" charset="0"/>
              </a:rPr>
              <a:t>Condenser Heat Rejection:</a:t>
            </a:r>
          </a:p>
          <a:p>
            <a:pPr marL="0" indent="0" eaLnBrk="1" hangingPunct="1">
              <a:lnSpc>
                <a:spcPct val="80000"/>
              </a:lnSpc>
              <a:buFont typeface="Wingdings" charset="0"/>
              <a:buNone/>
            </a:pPr>
            <a:endParaRPr lang="en-US" sz="1800" dirty="0">
              <a:latin typeface="Arial" charset="0"/>
            </a:endParaRPr>
          </a:p>
          <a:p>
            <a:pPr marL="0" indent="0" eaLnBrk="1" hangingPunct="1">
              <a:lnSpc>
                <a:spcPct val="80000"/>
              </a:lnSpc>
              <a:buFont typeface="Wingdings" charset="0"/>
              <a:buNone/>
            </a:pPr>
            <a:r>
              <a:rPr lang="en-US" sz="1800" dirty="0">
                <a:latin typeface="Arial" charset="0"/>
              </a:rPr>
              <a:t>Warm Water Flow Rate:</a:t>
            </a:r>
          </a:p>
          <a:p>
            <a:pPr marL="0" indent="0" eaLnBrk="1" hangingPunct="1">
              <a:lnSpc>
                <a:spcPct val="80000"/>
              </a:lnSpc>
              <a:buFont typeface="Wingdings" charset="0"/>
              <a:buNone/>
            </a:pPr>
            <a:endParaRPr lang="en-US" sz="1800" dirty="0">
              <a:latin typeface="Arial" charset="0"/>
            </a:endParaRPr>
          </a:p>
          <a:p>
            <a:pPr marL="0" indent="0" eaLnBrk="1" hangingPunct="1">
              <a:lnSpc>
                <a:spcPct val="80000"/>
              </a:lnSpc>
              <a:buFont typeface="Wingdings" charset="0"/>
              <a:buNone/>
            </a:pPr>
            <a:r>
              <a:rPr lang="en-US" sz="1800" dirty="0">
                <a:latin typeface="Arial" charset="0"/>
              </a:rPr>
              <a:t>Cold Water Flow Rate:</a:t>
            </a:r>
          </a:p>
          <a:p>
            <a:pPr marL="0" indent="0" eaLnBrk="1" hangingPunct="1">
              <a:lnSpc>
                <a:spcPct val="80000"/>
              </a:lnSpc>
              <a:buFont typeface="Wingdings" charset="0"/>
              <a:buNone/>
            </a:pPr>
            <a:endParaRPr lang="en-US" sz="1800" dirty="0">
              <a:latin typeface="Arial" charset="0"/>
            </a:endParaRPr>
          </a:p>
          <a:p>
            <a:pPr marL="0" indent="0" eaLnBrk="1" hangingPunct="1">
              <a:lnSpc>
                <a:spcPct val="80000"/>
              </a:lnSpc>
              <a:buFont typeface="Wingdings" charset="0"/>
              <a:buNone/>
            </a:pPr>
            <a:r>
              <a:rPr lang="en-US" sz="1800" dirty="0">
                <a:latin typeface="Arial" charset="0"/>
              </a:rPr>
              <a:t>Overall Efficiency:</a:t>
            </a:r>
          </a:p>
          <a:p>
            <a:pPr marL="0" indent="0" eaLnBrk="1" hangingPunct="1">
              <a:lnSpc>
                <a:spcPct val="80000"/>
              </a:lnSpc>
              <a:buFont typeface="Wingdings" charset="0"/>
              <a:buNone/>
            </a:pPr>
            <a:endParaRPr lang="en-US" sz="1800" dirty="0">
              <a:latin typeface="Arial" charset="0"/>
            </a:endParaRPr>
          </a:p>
        </p:txBody>
      </p:sp>
      <p:graphicFrame>
        <p:nvGraphicFramePr>
          <p:cNvPr id="21509" name="Object 5"/>
          <p:cNvGraphicFramePr>
            <a:graphicFrameLocks noChangeAspect="1"/>
          </p:cNvGraphicFramePr>
          <p:nvPr/>
        </p:nvGraphicFramePr>
        <p:xfrm>
          <a:off x="2633663" y="5243513"/>
          <a:ext cx="1647825" cy="412750"/>
        </p:xfrm>
        <a:graphic>
          <a:graphicData uri="http://schemas.openxmlformats.org/presentationml/2006/ole">
            <mc:AlternateContent xmlns:mc="http://schemas.openxmlformats.org/markup-compatibility/2006">
              <mc:Choice xmlns:v="urn:schemas-microsoft-com:vml" Requires="v">
                <p:oleObj name="Equation" r:id="rId2" imgW="914400" imgH="228600" progId="Equation.DSMT4">
                  <p:embed/>
                </p:oleObj>
              </mc:Choice>
              <mc:Fallback>
                <p:oleObj name="Equation" r:id="rId2" imgW="914400" imgH="2286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3" y="5243513"/>
                        <a:ext cx="1647825" cy="41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2852738" y="2481263"/>
          <a:ext cx="2403475" cy="436562"/>
        </p:xfrm>
        <a:graphic>
          <a:graphicData uri="http://schemas.openxmlformats.org/presentationml/2006/ole">
            <mc:AlternateContent xmlns:mc="http://schemas.openxmlformats.org/markup-compatibility/2006">
              <mc:Choice xmlns:v="urn:schemas-microsoft-com:vml" Requires="v">
                <p:oleObj name="Equation" r:id="rId4" imgW="1333500" imgH="241300" progId="Equation.DSMT4">
                  <p:embed/>
                </p:oleObj>
              </mc:Choice>
              <mc:Fallback>
                <p:oleObj name="Equation" r:id="rId4" imgW="1333500" imgH="2413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738" y="2481263"/>
                        <a:ext cx="2403475" cy="436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1" name="Object 7"/>
          <p:cNvGraphicFramePr>
            <a:graphicFrameLocks noChangeAspect="1"/>
          </p:cNvGraphicFramePr>
          <p:nvPr>
            <p:extLst>
              <p:ext uri="{D42A27DB-BD31-4B8C-83A1-F6EECF244321}">
                <p14:modId xmlns:p14="http://schemas.microsoft.com/office/powerpoint/2010/main" val="1357320462"/>
              </p:ext>
            </p:extLst>
          </p:nvPr>
        </p:nvGraphicFramePr>
        <p:xfrm>
          <a:off x="3257550" y="3036888"/>
          <a:ext cx="2014538" cy="458787"/>
        </p:xfrm>
        <a:graphic>
          <a:graphicData uri="http://schemas.openxmlformats.org/presentationml/2006/ole">
            <mc:AlternateContent xmlns:mc="http://schemas.openxmlformats.org/markup-compatibility/2006">
              <mc:Choice xmlns:v="urn:schemas-microsoft-com:vml" Requires="v">
                <p:oleObj name="Equation" r:id="rId6" imgW="1117440" imgH="253800" progId="Equation.DSMT4">
                  <p:embed/>
                </p:oleObj>
              </mc:Choice>
              <mc:Fallback>
                <p:oleObj name="Equation" r:id="rId6" imgW="1117440" imgH="253800" progId="Equation.DSMT4">
                  <p:embed/>
                  <p:pic>
                    <p:nvPicPr>
                      <p:cNvPr id="0" name="Object 7"/>
                      <p:cNvPicPr>
                        <a:picLocks noChangeAspect="1" noChangeArrowheads="1"/>
                      </p:cNvPicPr>
                      <p:nvPr/>
                    </p:nvPicPr>
                    <p:blipFill>
                      <a:blip r:embed="rId7"/>
                      <a:srcRect/>
                      <a:stretch>
                        <a:fillRect/>
                      </a:stretch>
                    </p:blipFill>
                    <p:spPr bwMode="auto">
                      <a:xfrm>
                        <a:off x="3257550" y="3036888"/>
                        <a:ext cx="2014538" cy="458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2" name="Object 8"/>
          <p:cNvGraphicFramePr>
            <a:graphicFrameLocks noChangeAspect="1"/>
          </p:cNvGraphicFramePr>
          <p:nvPr>
            <p:extLst>
              <p:ext uri="{D42A27DB-BD31-4B8C-83A1-F6EECF244321}">
                <p14:modId xmlns:p14="http://schemas.microsoft.com/office/powerpoint/2010/main" val="3780326096"/>
              </p:ext>
            </p:extLst>
          </p:nvPr>
        </p:nvGraphicFramePr>
        <p:xfrm>
          <a:off x="3532981" y="3581400"/>
          <a:ext cx="2036762" cy="434975"/>
        </p:xfrm>
        <a:graphic>
          <a:graphicData uri="http://schemas.openxmlformats.org/presentationml/2006/ole">
            <mc:AlternateContent xmlns:mc="http://schemas.openxmlformats.org/markup-compatibility/2006">
              <mc:Choice xmlns:v="urn:schemas-microsoft-com:vml" Requires="v">
                <p:oleObj name="Equation" r:id="rId8" imgW="1130040" imgH="241200" progId="Equation.DSMT4">
                  <p:embed/>
                </p:oleObj>
              </mc:Choice>
              <mc:Fallback>
                <p:oleObj name="Equation" r:id="rId8" imgW="1130040" imgH="241200" progId="Equation.DSMT4">
                  <p:embed/>
                  <p:pic>
                    <p:nvPicPr>
                      <p:cNvPr id="0" name="Object 8"/>
                      <p:cNvPicPr>
                        <a:picLocks noChangeAspect="1" noChangeArrowheads="1"/>
                      </p:cNvPicPr>
                      <p:nvPr/>
                    </p:nvPicPr>
                    <p:blipFill>
                      <a:blip r:embed="rId9"/>
                      <a:srcRect/>
                      <a:stretch>
                        <a:fillRect/>
                      </a:stretch>
                    </p:blipFill>
                    <p:spPr bwMode="auto">
                      <a:xfrm>
                        <a:off x="3532981" y="3581400"/>
                        <a:ext cx="2036762" cy="434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3" name="Object 9"/>
          <p:cNvGraphicFramePr>
            <a:graphicFrameLocks noChangeAspect="1"/>
          </p:cNvGraphicFramePr>
          <p:nvPr/>
        </p:nvGraphicFramePr>
        <p:xfrm>
          <a:off x="3165475" y="4164013"/>
          <a:ext cx="2405063" cy="414337"/>
        </p:xfrm>
        <a:graphic>
          <a:graphicData uri="http://schemas.openxmlformats.org/presentationml/2006/ole">
            <mc:AlternateContent xmlns:mc="http://schemas.openxmlformats.org/markup-compatibility/2006">
              <mc:Choice xmlns:v="urn:schemas-microsoft-com:vml" Requires="v">
                <p:oleObj name="Equation" r:id="rId10" imgW="1333500" imgH="228600" progId="Equation.DSMT4">
                  <p:embed/>
                </p:oleObj>
              </mc:Choice>
              <mc:Fallback>
                <p:oleObj name="Equation" r:id="rId10" imgW="1333500" imgH="228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5475" y="4164013"/>
                        <a:ext cx="2405063"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4" name="Object 10"/>
          <p:cNvGraphicFramePr>
            <a:graphicFrameLocks noChangeAspect="1"/>
          </p:cNvGraphicFramePr>
          <p:nvPr/>
        </p:nvGraphicFramePr>
        <p:xfrm>
          <a:off x="3051175" y="4681538"/>
          <a:ext cx="2312988" cy="414337"/>
        </p:xfrm>
        <a:graphic>
          <a:graphicData uri="http://schemas.openxmlformats.org/presentationml/2006/ole">
            <mc:AlternateContent xmlns:mc="http://schemas.openxmlformats.org/markup-compatibility/2006">
              <mc:Choice xmlns:v="urn:schemas-microsoft-com:vml" Requires="v">
                <p:oleObj name="Equation" r:id="rId12" imgW="1282700" imgH="228600" progId="Equation.DSMT4">
                  <p:embed/>
                </p:oleObj>
              </mc:Choice>
              <mc:Fallback>
                <p:oleObj name="Equation" r:id="rId12" imgW="1282700" imgH="22860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1175" y="4681538"/>
                        <a:ext cx="2312988"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3600">
                <a:latin typeface="Garamond" charset="0"/>
              </a:rPr>
              <a:t>Example Closed-Cycle OTEC Requirements</a:t>
            </a:r>
            <a:r>
              <a:rPr lang="en-US" sz="3800">
                <a:latin typeface="Garamond" charset="0"/>
              </a:rPr>
              <a:t> </a:t>
            </a:r>
          </a:p>
        </p:txBody>
      </p:sp>
      <p:sp>
        <p:nvSpPr>
          <p:cNvPr id="22532" name="Rectangle 3"/>
          <p:cNvSpPr>
            <a:spLocks noGrp="1" noChangeArrowheads="1"/>
          </p:cNvSpPr>
          <p:nvPr>
            <p:ph type="body" idx="1"/>
          </p:nvPr>
        </p:nvSpPr>
        <p:spPr>
          <a:xfrm>
            <a:off x="473075" y="1074738"/>
            <a:ext cx="8156575" cy="5021262"/>
          </a:xfrm>
          <a:noFill/>
        </p:spPr>
        <p:txBody>
          <a:bodyPr/>
          <a:lstStyle/>
          <a:p>
            <a:pPr marL="0" indent="0" eaLnBrk="1" hangingPunct="1">
              <a:buFont typeface="Wingdings" charset="0"/>
              <a:buNone/>
            </a:pPr>
            <a:r>
              <a:rPr lang="en-US" sz="2400">
                <a:latin typeface="Arial" charset="0"/>
              </a:rPr>
              <a:t>Evaporator Area Requirements: </a:t>
            </a: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a:p>
            <a:pPr marL="0" indent="0" eaLnBrk="1" hangingPunct="1">
              <a:buFont typeface="Wingdings" charset="0"/>
              <a:buNone/>
            </a:pPr>
            <a:r>
              <a:rPr lang="en-US" sz="2400">
                <a:latin typeface="Arial" charset="0"/>
              </a:rPr>
              <a:t>Condenser Area Requirements:</a:t>
            </a:r>
          </a:p>
          <a:p>
            <a:pPr marL="0" indent="0" eaLnBrk="1" hangingPunct="1">
              <a:buFont typeface="Wingdings" charset="0"/>
              <a:buNone/>
            </a:pPr>
            <a:endParaRPr lang="en-US" sz="2400">
              <a:latin typeface="Arial" charset="0"/>
            </a:endParaRPr>
          </a:p>
          <a:p>
            <a:pPr marL="0" indent="0" eaLnBrk="1" hangingPunct="1">
              <a:buFont typeface="Wingdings" charset="0"/>
              <a:buNone/>
            </a:pPr>
            <a:endParaRPr lang="en-US" sz="2400">
              <a:latin typeface="Arial" charset="0"/>
            </a:endParaRPr>
          </a:p>
        </p:txBody>
      </p:sp>
      <p:graphicFrame>
        <p:nvGraphicFramePr>
          <p:cNvPr id="22533" name="Object 6"/>
          <p:cNvGraphicFramePr>
            <a:graphicFrameLocks noChangeAspect="1"/>
          </p:cNvGraphicFramePr>
          <p:nvPr/>
        </p:nvGraphicFramePr>
        <p:xfrm>
          <a:off x="1198563" y="1501775"/>
          <a:ext cx="5516562" cy="871538"/>
        </p:xfrm>
        <a:graphic>
          <a:graphicData uri="http://schemas.openxmlformats.org/presentationml/2006/ole">
            <mc:AlternateContent xmlns:mc="http://schemas.openxmlformats.org/markup-compatibility/2006">
              <mc:Choice xmlns:v="urn:schemas-microsoft-com:vml" Requires="v">
                <p:oleObj name="Equation" r:id="rId2" imgW="3060700" imgH="482600" progId="Equation.DSMT4">
                  <p:embed/>
                </p:oleObj>
              </mc:Choice>
              <mc:Fallback>
                <p:oleObj name="Equation" r:id="rId2" imgW="3060700" imgH="48260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1501775"/>
                        <a:ext cx="5516562" cy="87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534" name="Object 10"/>
          <p:cNvGraphicFramePr>
            <a:graphicFrameLocks noChangeAspect="1"/>
          </p:cNvGraphicFramePr>
          <p:nvPr/>
        </p:nvGraphicFramePr>
        <p:xfrm>
          <a:off x="1147763" y="2654300"/>
          <a:ext cx="6065837" cy="1260475"/>
        </p:xfrm>
        <a:graphic>
          <a:graphicData uri="http://schemas.openxmlformats.org/presentationml/2006/ole">
            <mc:AlternateContent xmlns:mc="http://schemas.openxmlformats.org/markup-compatibility/2006">
              <mc:Choice xmlns:v="urn:schemas-microsoft-com:vml" Requires="v">
                <p:oleObj name="Equation" r:id="rId4" imgW="3365500" imgH="698500" progId="Equation.DSMT4">
                  <p:embed/>
                </p:oleObj>
              </mc:Choice>
              <mc:Fallback>
                <p:oleObj name="Equation" r:id="rId4" imgW="3365500" imgH="6985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2654300"/>
                        <a:ext cx="6065837" cy="126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535" name="Object 11"/>
          <p:cNvGraphicFramePr>
            <a:graphicFrameLocks noChangeAspect="1"/>
          </p:cNvGraphicFramePr>
          <p:nvPr/>
        </p:nvGraphicFramePr>
        <p:xfrm>
          <a:off x="1190625" y="4225925"/>
          <a:ext cx="2762250" cy="588963"/>
        </p:xfrm>
        <a:graphic>
          <a:graphicData uri="http://schemas.openxmlformats.org/presentationml/2006/ole">
            <mc:AlternateContent xmlns:mc="http://schemas.openxmlformats.org/markup-compatibility/2006">
              <mc:Choice xmlns:v="urn:schemas-microsoft-com:vml" Requires="v">
                <p:oleObj name="Equation" r:id="rId6" imgW="1193800" imgH="254000" progId="Equation.DSMT4">
                  <p:embed/>
                </p:oleObj>
              </mc:Choice>
              <mc:Fallback>
                <p:oleObj name="Equation" r:id="rId6" imgW="11938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25" y="4225925"/>
                        <a:ext cx="2762250" cy="588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536" name="Object 12"/>
          <p:cNvGraphicFramePr>
            <a:graphicFrameLocks noChangeAspect="1"/>
          </p:cNvGraphicFramePr>
          <p:nvPr/>
        </p:nvGraphicFramePr>
        <p:xfrm>
          <a:off x="5059363" y="4908550"/>
          <a:ext cx="2762250" cy="558800"/>
        </p:xfrm>
        <a:graphic>
          <a:graphicData uri="http://schemas.openxmlformats.org/presentationml/2006/ole">
            <mc:AlternateContent xmlns:mc="http://schemas.openxmlformats.org/markup-compatibility/2006">
              <mc:Choice xmlns:v="urn:schemas-microsoft-com:vml" Requires="v">
                <p:oleObj name="Equation" r:id="rId8" imgW="1193800" imgH="241300" progId="Equation.DSMT4">
                  <p:embed/>
                </p:oleObj>
              </mc:Choice>
              <mc:Fallback>
                <p:oleObj name="Equation" r:id="rId8" imgW="1193800" imgH="2413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9363" y="4908550"/>
                        <a:ext cx="2762250" cy="55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atin typeface="Garamond" charset="0"/>
              </a:rPr>
              <a:t>Other Concepts</a:t>
            </a:r>
          </a:p>
        </p:txBody>
      </p:sp>
      <p:sp>
        <p:nvSpPr>
          <p:cNvPr id="23556" name="Rectangle 3"/>
          <p:cNvSpPr>
            <a:spLocks noGrp="1" noChangeArrowheads="1"/>
          </p:cNvSpPr>
          <p:nvPr>
            <p:ph type="body" idx="1"/>
          </p:nvPr>
        </p:nvSpPr>
        <p:spPr>
          <a:xfrm>
            <a:off x="304800" y="1143000"/>
            <a:ext cx="8229600" cy="4530725"/>
          </a:xfrm>
        </p:spPr>
        <p:txBody>
          <a:bodyPr/>
          <a:lstStyle/>
          <a:p>
            <a:pPr eaLnBrk="1" hangingPunct="1"/>
            <a:r>
              <a:rPr lang="en-US" sz="2600">
                <a:latin typeface="Arial" charset="0"/>
              </a:rPr>
              <a:t>Hybrid OTEC Systems</a:t>
            </a:r>
          </a:p>
          <a:p>
            <a:pPr lvl="1" eaLnBrk="1" hangingPunct="1"/>
            <a:r>
              <a:rPr lang="en-US" sz="2200">
                <a:latin typeface="Arial" charset="0"/>
              </a:rPr>
              <a:t>Flash warm surface water into steam</a:t>
            </a:r>
          </a:p>
          <a:p>
            <a:pPr lvl="1" eaLnBrk="1" hangingPunct="1"/>
            <a:r>
              <a:rPr lang="en-US" sz="2200">
                <a:latin typeface="Arial" charset="0"/>
              </a:rPr>
              <a:t>Use steam to vaporize working fluid (e.g., ammonia) for closed Rankine cycle</a:t>
            </a:r>
          </a:p>
          <a:p>
            <a:pPr lvl="1" eaLnBrk="1" hangingPunct="1"/>
            <a:r>
              <a:rPr lang="en-US" sz="2200">
                <a:latin typeface="Arial" charset="0"/>
              </a:rPr>
              <a:t>Condensed water is desalinated and can be provided as an additional output</a:t>
            </a:r>
          </a:p>
          <a:p>
            <a:pPr eaLnBrk="1" hangingPunct="1"/>
            <a:r>
              <a:rPr lang="en-US" sz="2600">
                <a:latin typeface="Arial" charset="0"/>
              </a:rPr>
              <a:t>Possible OTEC Outputs</a:t>
            </a:r>
          </a:p>
          <a:p>
            <a:pPr lvl="1" eaLnBrk="1" hangingPunct="1"/>
            <a:r>
              <a:rPr lang="en-US" sz="2200">
                <a:latin typeface="Arial" charset="0"/>
              </a:rPr>
              <a:t>Electricity</a:t>
            </a:r>
          </a:p>
          <a:p>
            <a:pPr lvl="1" eaLnBrk="1" hangingPunct="1"/>
            <a:r>
              <a:rPr lang="en-US" sz="2200">
                <a:latin typeface="Arial" charset="0"/>
              </a:rPr>
              <a:t>Desalinated Water</a:t>
            </a:r>
          </a:p>
          <a:p>
            <a:pPr lvl="1" eaLnBrk="1" hangingPunct="1"/>
            <a:r>
              <a:rPr lang="en-US" sz="2200">
                <a:latin typeface="Arial" charset="0"/>
              </a:rPr>
              <a:t>Air Conditioning/Refrigeration</a:t>
            </a:r>
          </a:p>
          <a:p>
            <a:pPr lvl="1" eaLnBrk="1" hangingPunct="1"/>
            <a:r>
              <a:rPr lang="en-US" sz="2200">
                <a:latin typeface="Arial" charset="0"/>
              </a:rPr>
              <a:t>Mineral Extraction from Ocean Water</a:t>
            </a:r>
          </a:p>
          <a:p>
            <a:pPr eaLnBrk="1" hangingPunct="1"/>
            <a:endParaRPr lang="en-US" sz="2600">
              <a:latin typeface="Arial" charset="0"/>
            </a:endParaRPr>
          </a:p>
          <a:p>
            <a:pPr eaLnBrk="1" hangingPunct="1">
              <a:buFont typeface="Wingdings" charset="0"/>
              <a:buNone/>
            </a:pPr>
            <a:endParaRPr lang="en-US" sz="2600">
              <a:latin typeface="Arial" charset="0"/>
            </a:endParaRP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17</a:t>
            </a:fld>
            <a:endParaRPr lang="en-US" dirty="0"/>
          </a:p>
        </p:txBody>
      </p:sp>
    </p:spTree>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atin typeface="Garamond" charset="0"/>
              </a:rPr>
              <a:t>Hybrid Concepts</a:t>
            </a:r>
          </a:p>
        </p:txBody>
      </p:sp>
      <p:pic>
        <p:nvPicPr>
          <p:cNvPr id="24580" name="Picture 2" descr="http://upload.wikimedia.org/wikipedia/commons/3/37/Otec_produkty-2_%28English%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344613"/>
            <a:ext cx="5756275" cy="436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18</a:t>
            </a:fld>
            <a:endParaRPr lang="en-US" dirty="0"/>
          </a:p>
        </p:txBody>
      </p:sp>
    </p:spTree>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atin typeface="Garamond" charset="0"/>
              </a:rPr>
              <a:t>Electricity + Desalinated Water</a:t>
            </a:r>
          </a:p>
        </p:txBody>
      </p:sp>
      <p:pic>
        <p:nvPicPr>
          <p:cNvPr id="25604" name="Picture 4" descr="http://upload.wikimedia.org/wikipedia/commons/9/90/Otec_Open_Diagram_in_Engl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011238"/>
            <a:ext cx="6832600" cy="506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19</a:t>
            </a:fld>
            <a:endParaRPr lang="en-US" dirty="0"/>
          </a:p>
        </p:txBody>
      </p:sp>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atin typeface="Garamond" charset="0"/>
              </a:rPr>
              <a:t>Outline</a:t>
            </a:r>
          </a:p>
        </p:txBody>
      </p:sp>
      <p:sp>
        <p:nvSpPr>
          <p:cNvPr id="4100" name="Rectangle 3"/>
          <p:cNvSpPr>
            <a:spLocks noGrp="1" noChangeArrowheads="1"/>
          </p:cNvSpPr>
          <p:nvPr>
            <p:ph type="body" idx="1"/>
          </p:nvPr>
        </p:nvSpPr>
        <p:spPr>
          <a:xfrm>
            <a:off x="381000" y="1143000"/>
            <a:ext cx="8229600" cy="4530725"/>
          </a:xfrm>
        </p:spPr>
        <p:txBody>
          <a:bodyPr/>
          <a:lstStyle/>
          <a:p>
            <a:pPr eaLnBrk="1" hangingPunct="1"/>
            <a:r>
              <a:rPr lang="en-US">
                <a:latin typeface="Arial" charset="0"/>
              </a:rPr>
              <a:t>Introduction</a:t>
            </a:r>
          </a:p>
          <a:p>
            <a:pPr eaLnBrk="1" hangingPunct="1"/>
            <a:r>
              <a:rPr lang="en-US">
                <a:latin typeface="Arial" charset="0"/>
              </a:rPr>
              <a:t>Ocean Thermal Energy Conversion (OTEC)</a:t>
            </a:r>
          </a:p>
          <a:p>
            <a:pPr eaLnBrk="1" hangingPunct="1"/>
            <a:r>
              <a:rPr lang="en-US">
                <a:latin typeface="Arial" charset="0"/>
              </a:rPr>
              <a:t>Tidal Energy</a:t>
            </a:r>
          </a:p>
          <a:p>
            <a:pPr eaLnBrk="1" hangingPunct="1"/>
            <a:r>
              <a:rPr lang="en-US">
                <a:latin typeface="Arial" charset="0"/>
              </a:rPr>
              <a:t>Wave Energy </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685800" y="2209800"/>
            <a:ext cx="7924800" cy="1752600"/>
          </a:xfrm>
        </p:spPr>
        <p:txBody>
          <a:bodyPr/>
          <a:lstStyle/>
          <a:p>
            <a:pPr eaLnBrk="1" hangingPunct="1"/>
            <a:r>
              <a:rPr lang="en-US">
                <a:latin typeface="Garamond" charset="0"/>
              </a:rPr>
              <a:t>Tidal Energy</a:t>
            </a:r>
          </a:p>
        </p:txBody>
      </p:sp>
      <p:sp>
        <p:nvSpPr>
          <p:cNvPr id="2" name="Slide Number Placeholder 1"/>
          <p:cNvSpPr>
            <a:spLocks noGrp="1"/>
          </p:cNvSpPr>
          <p:nvPr>
            <p:ph type="sldNum" sz="quarter" idx="12"/>
          </p:nvPr>
        </p:nvSpPr>
        <p:spPr/>
        <p:txBody>
          <a:bodyPr/>
          <a:lstStyle/>
          <a:p>
            <a:r>
              <a:rPr lang="en-US" dirty="0"/>
              <a:t>8-</a:t>
            </a:r>
            <a:fld id="{1A98D9E0-793C-3C4C-BF6D-17CE255EAB9D}" type="slidenum">
              <a:rPr lang="en-US" smtClean="0"/>
              <a:pPr/>
              <a:t>20</a:t>
            </a:fld>
            <a:endParaRPr lang="en-US" dirty="0"/>
          </a:p>
        </p:txBody>
      </p:sp>
    </p:spTree>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z="3800">
                <a:latin typeface="Garamond" charset="0"/>
              </a:rPr>
              <a:t>Tidal </a:t>
            </a:r>
            <a:br>
              <a:rPr lang="en-US" sz="3800">
                <a:latin typeface="Garamond" charset="0"/>
              </a:rPr>
            </a:br>
            <a:r>
              <a:rPr lang="en-US" sz="3800">
                <a:latin typeface="Garamond" charset="0"/>
              </a:rPr>
              <a:t>Forces</a:t>
            </a:r>
          </a:p>
        </p:txBody>
      </p:sp>
      <p:pic>
        <p:nvPicPr>
          <p:cNvPr id="27652" name="Picture 3" descr="GB Figure 6"/>
          <p:cNvPicPr>
            <a:picLocks noChangeAspect="1" noChangeArrowheads="1"/>
          </p:cNvPicPr>
          <p:nvPr/>
        </p:nvPicPr>
        <p:blipFill>
          <a:blip r:embed="rId2" cstate="email">
            <a:lum bright="12000" contrast="12000"/>
            <a:extLst>
              <a:ext uri="{28A0092B-C50C-407E-A947-70E740481C1C}">
                <a14:useLocalDpi xmlns:a14="http://schemas.microsoft.com/office/drawing/2010/main" val="0"/>
              </a:ext>
            </a:extLst>
          </a:blip>
          <a:srcRect/>
          <a:stretch>
            <a:fillRect/>
          </a:stretch>
        </p:blipFill>
        <p:spPr bwMode="auto">
          <a:xfrm>
            <a:off x="2843213" y="369888"/>
            <a:ext cx="577215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3" name="Text Box 4"/>
          <p:cNvSpPr txBox="1">
            <a:spLocks noChangeArrowheads="1"/>
          </p:cNvSpPr>
          <p:nvPr/>
        </p:nvSpPr>
        <p:spPr bwMode="auto">
          <a:xfrm>
            <a:off x="412750" y="6378575"/>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21</a:t>
            </a:fld>
            <a:endParaRPr lang="en-US" dirty="0"/>
          </a:p>
        </p:txBody>
      </p:sp>
    </p:spTree>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atin typeface="Garamond" charset="0"/>
              </a:rPr>
              <a:t>Tidal Variations</a:t>
            </a:r>
          </a:p>
        </p:txBody>
      </p:sp>
      <p:sp>
        <p:nvSpPr>
          <p:cNvPr id="28676" name="Text Box 6"/>
          <p:cNvSpPr txBox="1">
            <a:spLocks noChangeArrowheads="1"/>
          </p:cNvSpPr>
          <p:nvPr/>
        </p:nvSpPr>
        <p:spPr bwMode="auto">
          <a:xfrm>
            <a:off x="407988" y="6246813"/>
            <a:ext cx="59150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pPr eaLnBrk="0" hangingPunct="0"/>
            <a:r>
              <a:rPr lang="en-US" sz="1200">
                <a:latin typeface="Century Gothic" charset="0"/>
              </a:rPr>
              <a:t>Hodge, Alternative Energy Systems and Applications, Wiley &amp; Sons, 2010</a:t>
            </a:r>
          </a:p>
        </p:txBody>
      </p:sp>
      <p:pic>
        <p:nvPicPr>
          <p:cNvPr id="28677" name="Picture 1" descr="fig_14_08.jpg"/>
          <p:cNvPicPr>
            <a:picLocks noChangeAspect="1"/>
          </p:cNvPicPr>
          <p:nvPr>
            <p:custDataLst>
              <p:tags r:id="rId1"/>
            </p:custDataLst>
          </p:nvPr>
        </p:nvPicPr>
        <p:blipFill>
          <a:blip r:embed="rId3" cstate="email">
            <a:extLst>
              <a:ext uri="{28A0092B-C50C-407E-A947-70E740481C1C}">
                <a14:useLocalDpi xmlns:a14="http://schemas.microsoft.com/office/drawing/2010/main" val="0"/>
              </a:ext>
            </a:extLst>
          </a:blip>
          <a:srcRect/>
          <a:stretch>
            <a:fillRect/>
          </a:stretch>
        </p:blipFill>
        <p:spPr bwMode="auto">
          <a:xfrm>
            <a:off x="876300" y="1060450"/>
            <a:ext cx="7407275" cy="481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22</a:t>
            </a:fld>
            <a:endParaRPr lang="en-US" dirty="0"/>
          </a:p>
        </p:txBody>
      </p:sp>
    </p:spTree>
  </p:cSld>
  <p:clrMapOvr>
    <a:masterClrMapping/>
  </p:clrMapOvr>
  <p:transition>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atin typeface="Garamond" charset="0"/>
              </a:rPr>
              <a:t>Different Tidal Energy Concepts</a:t>
            </a:r>
          </a:p>
        </p:txBody>
      </p:sp>
      <p:sp>
        <p:nvSpPr>
          <p:cNvPr id="29700" name="Rectangle 3"/>
          <p:cNvSpPr>
            <a:spLocks noGrp="1" noChangeArrowheads="1"/>
          </p:cNvSpPr>
          <p:nvPr>
            <p:ph type="body" idx="1"/>
          </p:nvPr>
        </p:nvSpPr>
        <p:spPr>
          <a:xfrm>
            <a:off x="319088" y="1143000"/>
            <a:ext cx="8215312" cy="4618038"/>
          </a:xfrm>
        </p:spPr>
        <p:txBody>
          <a:bodyPr/>
          <a:lstStyle/>
          <a:p>
            <a:pPr eaLnBrk="1" hangingPunct="1">
              <a:lnSpc>
                <a:spcPct val="90000"/>
              </a:lnSpc>
            </a:pPr>
            <a:r>
              <a:rPr lang="en-US" sz="2400">
                <a:latin typeface="Arial" charset="0"/>
              </a:rPr>
              <a:t>Tidal Stream Systems</a:t>
            </a:r>
          </a:p>
          <a:p>
            <a:pPr lvl="1" eaLnBrk="1" hangingPunct="1">
              <a:lnSpc>
                <a:spcPct val="90000"/>
              </a:lnSpc>
            </a:pPr>
            <a:r>
              <a:rPr lang="en-US" sz="2000">
                <a:latin typeface="Arial" charset="0"/>
              </a:rPr>
              <a:t>Make use of the kinetic energy of moving water to power turbines</a:t>
            </a:r>
          </a:p>
          <a:p>
            <a:pPr lvl="1" eaLnBrk="1" hangingPunct="1">
              <a:lnSpc>
                <a:spcPct val="90000"/>
              </a:lnSpc>
            </a:pPr>
            <a:r>
              <a:rPr lang="en-US" sz="2000">
                <a:latin typeface="Arial" charset="0"/>
              </a:rPr>
              <a:t>Similar to wind power with lower velocities but much higher fluid density</a:t>
            </a:r>
          </a:p>
          <a:p>
            <a:pPr eaLnBrk="1" hangingPunct="1">
              <a:lnSpc>
                <a:spcPct val="90000"/>
              </a:lnSpc>
            </a:pPr>
            <a:r>
              <a:rPr lang="en-US" sz="2400">
                <a:latin typeface="Arial" charset="0"/>
              </a:rPr>
              <a:t>Tidal Barrages</a:t>
            </a:r>
          </a:p>
          <a:p>
            <a:pPr lvl="1" eaLnBrk="1" hangingPunct="1">
              <a:lnSpc>
                <a:spcPct val="90000"/>
              </a:lnSpc>
            </a:pPr>
            <a:r>
              <a:rPr lang="en-US" sz="2000">
                <a:latin typeface="Arial" charset="0"/>
              </a:rPr>
              <a:t>make use of the potential energy in the difference in height (or head) between high and low tides</a:t>
            </a:r>
          </a:p>
          <a:p>
            <a:pPr lvl="1" eaLnBrk="1" hangingPunct="1">
              <a:lnSpc>
                <a:spcPct val="90000"/>
              </a:lnSpc>
            </a:pPr>
            <a:r>
              <a:rPr lang="en-US" sz="2000">
                <a:latin typeface="Arial" charset="0"/>
              </a:rPr>
              <a:t>Dams across the width of a tidal estuary</a:t>
            </a:r>
          </a:p>
          <a:p>
            <a:pPr lvl="1" eaLnBrk="1" hangingPunct="1">
              <a:lnSpc>
                <a:spcPct val="90000"/>
              </a:lnSpc>
            </a:pPr>
            <a:r>
              <a:rPr lang="en-US" sz="2000">
                <a:latin typeface="Arial" charset="0"/>
              </a:rPr>
              <a:t>Relatively few viable sites</a:t>
            </a:r>
          </a:p>
          <a:p>
            <a:pPr eaLnBrk="1" hangingPunct="1">
              <a:lnSpc>
                <a:spcPct val="90000"/>
              </a:lnSpc>
            </a:pPr>
            <a:r>
              <a:rPr lang="en-US" sz="2400">
                <a:latin typeface="Arial" charset="0"/>
              </a:rPr>
              <a:t>Tidal Lagoons</a:t>
            </a:r>
          </a:p>
          <a:p>
            <a:pPr lvl="1" eaLnBrk="1" hangingPunct="1">
              <a:lnSpc>
                <a:spcPct val="90000"/>
              </a:lnSpc>
            </a:pPr>
            <a:r>
              <a:rPr lang="en-US" sz="2000">
                <a:latin typeface="Arial" charset="0"/>
              </a:rPr>
              <a:t>Similar to barrages, but constructed as self contained structures</a:t>
            </a:r>
          </a:p>
          <a:p>
            <a:pPr lvl="1" eaLnBrk="1" hangingPunct="1">
              <a:lnSpc>
                <a:spcPct val="90000"/>
              </a:lnSpc>
            </a:pPr>
            <a:r>
              <a:rPr lang="en-US" sz="2000">
                <a:latin typeface="Arial" charset="0"/>
              </a:rPr>
              <a:t>Can be configured to generate power continuously</a:t>
            </a:r>
            <a:r>
              <a:rPr lang="en-US" sz="2400">
                <a:latin typeface="Arial" charset="0"/>
              </a:rPr>
              <a:t> </a:t>
            </a:r>
          </a:p>
          <a:p>
            <a:pPr eaLnBrk="1" hangingPunct="1">
              <a:lnSpc>
                <a:spcPct val="90000"/>
              </a:lnSpc>
              <a:buFont typeface="Wingdings" charset="0"/>
              <a:buNone/>
            </a:pPr>
            <a:endParaRPr lang="en-US" sz="2400">
              <a:latin typeface="Arial" charset="0"/>
            </a:endParaRP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23</a:t>
            </a:fld>
            <a:endParaRPr lang="en-US" dirty="0"/>
          </a:p>
        </p:txBody>
      </p:sp>
    </p:spTree>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atin typeface="Garamond" charset="0"/>
              </a:rPr>
              <a:t>Tidal Stream Turbine Concepts</a:t>
            </a:r>
          </a:p>
        </p:txBody>
      </p:sp>
      <p:pic>
        <p:nvPicPr>
          <p:cNvPr id="30724" name="Picture 4" descr="gravitywhitan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0438" y="1573213"/>
            <a:ext cx="2986087"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339725" y="6280150"/>
            <a:ext cx="26638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1000"/>
              <a:t>http://www.darvill.clara.net/altenerg/tidal.htm</a:t>
            </a:r>
          </a:p>
        </p:txBody>
      </p:sp>
      <p:pic>
        <p:nvPicPr>
          <p:cNvPr id="30726" name="Picture 7" descr="Seagen%20General%20View%2000%20reduc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81600" y="1524000"/>
            <a:ext cx="302895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7" name="Text Box 8"/>
          <p:cNvSpPr txBox="1">
            <a:spLocks noChangeArrowheads="1"/>
          </p:cNvSpPr>
          <p:nvPr/>
        </p:nvSpPr>
        <p:spPr bwMode="auto">
          <a:xfrm>
            <a:off x="1531938" y="1147763"/>
            <a:ext cx="1568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Swanturbines</a:t>
            </a:r>
          </a:p>
        </p:txBody>
      </p:sp>
      <p:sp>
        <p:nvSpPr>
          <p:cNvPr id="30728" name="Text Box 9"/>
          <p:cNvSpPr txBox="1">
            <a:spLocks noChangeArrowheads="1"/>
          </p:cNvSpPr>
          <p:nvPr/>
        </p:nvSpPr>
        <p:spPr bwMode="auto">
          <a:xfrm>
            <a:off x="5791200" y="1098550"/>
            <a:ext cx="1974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MCT Seagen Pile</a:t>
            </a:r>
          </a:p>
        </p:txBody>
      </p:sp>
      <p:sp>
        <p:nvSpPr>
          <p:cNvPr id="2" name="Slide Number Placeholder 1"/>
          <p:cNvSpPr>
            <a:spLocks noGrp="1"/>
          </p:cNvSpPr>
          <p:nvPr>
            <p:ph type="sldNum" sz="quarter" idx="12"/>
          </p:nvPr>
        </p:nvSpPr>
        <p:spPr/>
        <p:txBody>
          <a:bodyPr/>
          <a:lstStyle/>
          <a:p>
            <a:r>
              <a:rPr lang="en-US" dirty="0"/>
              <a:t>8-</a:t>
            </a:r>
            <a:fld id="{DD72191B-3546-6A43-A7E1-E87D06D8168A}" type="slidenum">
              <a:rPr lang="en-US" smtClean="0"/>
              <a:pPr/>
              <a:t>24</a:t>
            </a:fld>
            <a:endParaRPr lang="en-US" dirty="0"/>
          </a:p>
        </p:txBody>
      </p:sp>
    </p:spTree>
  </p:cSld>
  <p:clrMapOvr>
    <a:masterClrMapping/>
  </p:clrMapOvr>
  <p:transition>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atin typeface="Garamond" charset="0"/>
              </a:rPr>
              <a:t>Turbine Characterization</a:t>
            </a:r>
          </a:p>
        </p:txBody>
      </p:sp>
      <p:sp>
        <p:nvSpPr>
          <p:cNvPr id="31748" name="Rectangle 3"/>
          <p:cNvSpPr>
            <a:spLocks noGrp="1" noChangeArrowheads="1"/>
          </p:cNvSpPr>
          <p:nvPr>
            <p:ph type="body" idx="1"/>
          </p:nvPr>
        </p:nvSpPr>
        <p:spPr>
          <a:xfrm>
            <a:off x="319088" y="1143000"/>
            <a:ext cx="8215312" cy="4618038"/>
          </a:xfrm>
        </p:spPr>
        <p:txBody>
          <a:bodyPr/>
          <a:lstStyle/>
          <a:p>
            <a:pPr eaLnBrk="1" hangingPunct="1">
              <a:lnSpc>
                <a:spcPct val="90000"/>
              </a:lnSpc>
            </a:pPr>
            <a:r>
              <a:rPr lang="en-US" sz="2400">
                <a:latin typeface="Arial" charset="0"/>
              </a:rPr>
              <a:t>Power Output</a:t>
            </a: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r>
              <a:rPr lang="en-US" sz="2400">
                <a:latin typeface="Arial" charset="0"/>
              </a:rPr>
              <a:t>Water density is 800 times the density of air!!</a:t>
            </a:r>
          </a:p>
          <a:p>
            <a:pPr eaLnBrk="1" hangingPunct="1">
              <a:lnSpc>
                <a:spcPct val="90000"/>
              </a:lnSpc>
            </a:pPr>
            <a:endParaRPr lang="en-US" sz="2400">
              <a:latin typeface="Arial" charset="0"/>
            </a:endParaRPr>
          </a:p>
          <a:p>
            <a:pPr eaLnBrk="1" hangingPunct="1">
              <a:lnSpc>
                <a:spcPct val="90000"/>
              </a:lnSpc>
            </a:pPr>
            <a:r>
              <a:rPr lang="en-US" sz="2400">
                <a:latin typeface="Arial" charset="0"/>
              </a:rPr>
              <a:t>Power output can be significantly increased using shrouded turbines</a:t>
            </a:r>
          </a:p>
        </p:txBody>
      </p:sp>
      <p:graphicFrame>
        <p:nvGraphicFramePr>
          <p:cNvPr id="31749" name="Object 4"/>
          <p:cNvGraphicFramePr>
            <a:graphicFrameLocks noChangeAspect="1"/>
          </p:cNvGraphicFramePr>
          <p:nvPr/>
        </p:nvGraphicFramePr>
        <p:xfrm>
          <a:off x="819150" y="2160588"/>
          <a:ext cx="2203450" cy="896937"/>
        </p:xfrm>
        <a:graphic>
          <a:graphicData uri="http://schemas.openxmlformats.org/presentationml/2006/ole">
            <mc:AlternateContent xmlns:mc="http://schemas.openxmlformats.org/markup-compatibility/2006">
              <mc:Choice xmlns:v="urn:schemas-microsoft-com:vml" Requires="v">
                <p:oleObj name="Equation" r:id="rId2" imgW="1028700" imgH="419100" progId="Equation.DSMT4">
                  <p:embed/>
                </p:oleObj>
              </mc:Choice>
              <mc:Fallback>
                <p:oleObj name="Equation" r:id="rId2" imgW="1028700" imgH="4191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160588"/>
                        <a:ext cx="2203450" cy="896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750" name="Object 5"/>
          <p:cNvGraphicFramePr>
            <a:graphicFrameLocks noChangeAspect="1"/>
          </p:cNvGraphicFramePr>
          <p:nvPr/>
        </p:nvGraphicFramePr>
        <p:xfrm>
          <a:off x="3430588" y="1695450"/>
          <a:ext cx="5332412" cy="2036763"/>
        </p:xfrm>
        <a:graphic>
          <a:graphicData uri="http://schemas.openxmlformats.org/presentationml/2006/ole">
            <mc:AlternateContent xmlns:mc="http://schemas.openxmlformats.org/markup-compatibility/2006">
              <mc:Choice xmlns:v="urn:schemas-microsoft-com:vml" Requires="v">
                <p:oleObj name="Equation" r:id="rId4" imgW="3187700" imgH="1219200" progId="Equation.DSMT4">
                  <p:embed/>
                </p:oleObj>
              </mc:Choice>
              <mc:Fallback>
                <p:oleObj name="Equation" r:id="rId4" imgW="3187700" imgH="12192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588" y="1695450"/>
                        <a:ext cx="5332412" cy="2036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25</a:t>
            </a:fld>
            <a:endParaRPr lang="en-US" dirty="0"/>
          </a:p>
        </p:txBody>
      </p:sp>
    </p:spTree>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latin typeface="Garamond" charset="0"/>
              </a:rPr>
              <a:t>Other Turbine Concepts</a:t>
            </a:r>
          </a:p>
        </p:txBody>
      </p:sp>
      <p:pic>
        <p:nvPicPr>
          <p:cNvPr id="32772" name="Picture 4" descr="GB Fig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363" y="1273175"/>
            <a:ext cx="3971925"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368300" y="6378575"/>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pic>
        <p:nvPicPr>
          <p:cNvPr id="32774" name="Picture 6" descr="ropg_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188" y="3711575"/>
            <a:ext cx="17018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5" name="Picture 9" descr="GB Fig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40275" y="1300163"/>
            <a:ext cx="3814763" cy="417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6" name="Text Box 10"/>
          <p:cNvSpPr txBox="1">
            <a:spLocks noChangeArrowheads="1"/>
          </p:cNvSpPr>
          <p:nvPr/>
        </p:nvSpPr>
        <p:spPr bwMode="auto">
          <a:xfrm>
            <a:off x="1208088" y="984250"/>
            <a:ext cx="2635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Oscillating Tidal Turbine</a:t>
            </a:r>
          </a:p>
        </p:txBody>
      </p:sp>
      <p:sp>
        <p:nvSpPr>
          <p:cNvPr id="32777" name="Text Box 11"/>
          <p:cNvSpPr txBox="1">
            <a:spLocks noChangeArrowheads="1"/>
          </p:cNvSpPr>
          <p:nvPr/>
        </p:nvSpPr>
        <p:spPr bwMode="auto">
          <a:xfrm>
            <a:off x="5227638" y="974725"/>
            <a:ext cx="297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Polo (vertical) Tidal Turbine</a:t>
            </a:r>
          </a:p>
        </p:txBody>
      </p:sp>
      <p:sp>
        <p:nvSpPr>
          <p:cNvPr id="2" name="Slide Number Placeholder 1"/>
          <p:cNvSpPr>
            <a:spLocks noGrp="1"/>
          </p:cNvSpPr>
          <p:nvPr>
            <p:ph type="sldNum" sz="quarter" idx="12"/>
          </p:nvPr>
        </p:nvSpPr>
        <p:spPr/>
        <p:txBody>
          <a:bodyPr/>
          <a:lstStyle/>
          <a:p>
            <a:r>
              <a:rPr lang="en-US" dirty="0"/>
              <a:t>8-</a:t>
            </a:r>
            <a:fld id="{DD72191B-3546-6A43-A7E1-E87D06D8168A}" type="slidenum">
              <a:rPr lang="en-US" smtClean="0"/>
              <a:pPr/>
              <a:t>26</a:t>
            </a:fld>
            <a:endParaRPr lang="en-US" dirty="0"/>
          </a:p>
        </p:txBody>
      </p:sp>
    </p:spTree>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z="3200">
                <a:latin typeface="Garamond" charset="0"/>
              </a:rPr>
              <a:t>Advantages &amp; Disadvantages of Tidal Turbines</a:t>
            </a:r>
          </a:p>
        </p:txBody>
      </p:sp>
      <p:sp>
        <p:nvSpPr>
          <p:cNvPr id="33796" name="Rectangle 3"/>
          <p:cNvSpPr>
            <a:spLocks noGrp="1" noChangeArrowheads="1"/>
          </p:cNvSpPr>
          <p:nvPr>
            <p:ph type="body" idx="1"/>
          </p:nvPr>
        </p:nvSpPr>
        <p:spPr>
          <a:xfrm>
            <a:off x="309563" y="1065213"/>
            <a:ext cx="8229600" cy="4973637"/>
          </a:xfrm>
        </p:spPr>
        <p:txBody>
          <a:bodyPr/>
          <a:lstStyle/>
          <a:p>
            <a:pPr algn="ctr" eaLnBrk="1" hangingPunct="1">
              <a:lnSpc>
                <a:spcPct val="80000"/>
              </a:lnSpc>
              <a:buFont typeface="Wingdings" charset="0"/>
              <a:buNone/>
            </a:pPr>
            <a:r>
              <a:rPr lang="en-US" sz="2400" b="1" u="sng">
                <a:latin typeface="Arial" charset="0"/>
              </a:rPr>
              <a:t>Advantages</a:t>
            </a:r>
          </a:p>
          <a:p>
            <a:pPr eaLnBrk="1" hangingPunct="1">
              <a:lnSpc>
                <a:spcPct val="80000"/>
              </a:lnSpc>
            </a:pPr>
            <a:r>
              <a:rPr lang="en-US" sz="2400">
                <a:latin typeface="Arial" charset="0"/>
              </a:rPr>
              <a:t>Low visual impact</a:t>
            </a:r>
          </a:p>
          <a:p>
            <a:pPr lvl="1" eaLnBrk="1" hangingPunct="1">
              <a:lnSpc>
                <a:spcPct val="80000"/>
              </a:lnSpc>
            </a:pPr>
            <a:r>
              <a:rPr lang="en-US" sz="2000">
                <a:latin typeface="Arial" charset="0"/>
              </a:rPr>
              <a:t>Mainly, if not totally submerged.</a:t>
            </a:r>
          </a:p>
          <a:p>
            <a:pPr eaLnBrk="1" hangingPunct="1">
              <a:lnSpc>
                <a:spcPct val="80000"/>
              </a:lnSpc>
            </a:pPr>
            <a:r>
              <a:rPr lang="en-US" sz="2400">
                <a:latin typeface="Arial" charset="0"/>
              </a:rPr>
              <a:t>Low noise pollution </a:t>
            </a:r>
          </a:p>
          <a:p>
            <a:pPr lvl="1" eaLnBrk="1" hangingPunct="1">
              <a:lnSpc>
                <a:spcPct val="80000"/>
              </a:lnSpc>
            </a:pPr>
            <a:r>
              <a:rPr lang="en-US" sz="2000">
                <a:latin typeface="Arial" charset="0"/>
              </a:rPr>
              <a:t>Sound levels transmitted are very low</a:t>
            </a:r>
          </a:p>
          <a:p>
            <a:pPr eaLnBrk="1" hangingPunct="1">
              <a:lnSpc>
                <a:spcPct val="80000"/>
              </a:lnSpc>
            </a:pPr>
            <a:r>
              <a:rPr lang="en-US" sz="2400">
                <a:latin typeface="Arial" charset="0"/>
              </a:rPr>
              <a:t>High predictability</a:t>
            </a:r>
          </a:p>
          <a:p>
            <a:pPr lvl="1" eaLnBrk="1" hangingPunct="1">
              <a:lnSpc>
                <a:spcPct val="80000"/>
              </a:lnSpc>
            </a:pPr>
            <a:r>
              <a:rPr lang="en-US" sz="2000">
                <a:latin typeface="Arial" charset="0"/>
              </a:rPr>
              <a:t>Tides predicted years in advance, unlike wind</a:t>
            </a:r>
          </a:p>
          <a:p>
            <a:pPr eaLnBrk="1" hangingPunct="1">
              <a:lnSpc>
                <a:spcPct val="80000"/>
              </a:lnSpc>
            </a:pPr>
            <a:r>
              <a:rPr lang="en-US" sz="2400">
                <a:latin typeface="Arial" charset="0"/>
              </a:rPr>
              <a:t>High power density</a:t>
            </a:r>
          </a:p>
          <a:p>
            <a:pPr lvl="1" eaLnBrk="1" hangingPunct="1">
              <a:lnSpc>
                <a:spcPct val="80000"/>
              </a:lnSpc>
            </a:pPr>
            <a:r>
              <a:rPr lang="en-US" sz="2000">
                <a:latin typeface="Arial" charset="0"/>
              </a:rPr>
              <a:t>Much smaller turbines than wind turbines for the same power</a:t>
            </a:r>
          </a:p>
          <a:p>
            <a:pPr algn="ctr" eaLnBrk="1" hangingPunct="1">
              <a:lnSpc>
                <a:spcPct val="80000"/>
              </a:lnSpc>
              <a:buFont typeface="Wingdings" charset="0"/>
              <a:buNone/>
            </a:pPr>
            <a:endParaRPr lang="en-US" sz="2000" b="1" u="sng">
              <a:latin typeface="Arial" charset="0"/>
            </a:endParaRPr>
          </a:p>
          <a:p>
            <a:pPr algn="ctr" eaLnBrk="1" hangingPunct="1">
              <a:lnSpc>
                <a:spcPct val="80000"/>
              </a:lnSpc>
              <a:buFont typeface="Wingdings" charset="0"/>
              <a:buNone/>
            </a:pPr>
            <a:r>
              <a:rPr lang="en-US" sz="2400" b="1" u="sng">
                <a:latin typeface="Arial" charset="0"/>
              </a:rPr>
              <a:t>Disadvantages</a:t>
            </a:r>
          </a:p>
          <a:p>
            <a:pPr eaLnBrk="1" hangingPunct="1">
              <a:lnSpc>
                <a:spcPct val="80000"/>
              </a:lnSpc>
            </a:pPr>
            <a:r>
              <a:rPr lang="en-US" sz="2400">
                <a:latin typeface="Arial" charset="0"/>
              </a:rPr>
              <a:t>High maintenance costs</a:t>
            </a:r>
          </a:p>
          <a:p>
            <a:pPr eaLnBrk="1" hangingPunct="1">
              <a:lnSpc>
                <a:spcPct val="80000"/>
              </a:lnSpc>
            </a:pPr>
            <a:r>
              <a:rPr lang="en-US" sz="2400">
                <a:latin typeface="Arial" charset="0"/>
              </a:rPr>
              <a:t>High power distribution costs</a:t>
            </a:r>
          </a:p>
          <a:p>
            <a:pPr eaLnBrk="1" hangingPunct="1">
              <a:lnSpc>
                <a:spcPct val="80000"/>
              </a:lnSpc>
            </a:pPr>
            <a:r>
              <a:rPr lang="en-US" sz="2400">
                <a:latin typeface="Arial" charset="0"/>
              </a:rPr>
              <a:t>Intermittent power generation</a:t>
            </a:r>
          </a:p>
          <a:p>
            <a:pPr lvl="1" eaLnBrk="1" hangingPunct="1">
              <a:lnSpc>
                <a:spcPct val="80000"/>
              </a:lnSpc>
            </a:pPr>
            <a:endParaRPr lang="en-US" sz="2400">
              <a:latin typeface="Arial" charset="0"/>
            </a:endParaRP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27</a:t>
            </a:fld>
            <a:endParaRPr lang="en-US" dirty="0"/>
          </a:p>
        </p:txBody>
      </p:sp>
    </p:spTree>
  </p:cSld>
  <p:clrMapOvr>
    <a:masterClrMapping/>
  </p:clrMapOvr>
  <p:transition>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atin typeface="Garamond" charset="0"/>
              </a:rPr>
              <a:t>Tidal Barrages</a:t>
            </a:r>
          </a:p>
        </p:txBody>
      </p:sp>
      <p:pic>
        <p:nvPicPr>
          <p:cNvPr id="34820" name="Picture 3" descr="GB Fig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6888" y="1246188"/>
            <a:ext cx="4572000" cy="440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1" name="Text Box 4"/>
          <p:cNvSpPr txBox="1">
            <a:spLocks noChangeArrowheads="1"/>
          </p:cNvSpPr>
          <p:nvPr/>
        </p:nvSpPr>
        <p:spPr bwMode="auto">
          <a:xfrm>
            <a:off x="369888" y="6362700"/>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34822" name="Rectangle 6"/>
          <p:cNvSpPr>
            <a:spLocks noChangeArrowheads="1"/>
          </p:cNvSpPr>
          <p:nvPr/>
        </p:nvSpPr>
        <p:spPr bwMode="auto">
          <a:xfrm>
            <a:off x="5524500" y="1143000"/>
            <a:ext cx="3009900" cy="461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400"/>
              <a:t>Requires large change in surface height between low and high tide</a:t>
            </a:r>
          </a:p>
          <a:p>
            <a:pPr marL="342900" indent="-342900">
              <a:lnSpc>
                <a:spcPct val="90000"/>
              </a:lnSpc>
              <a:spcBef>
                <a:spcPct val="20000"/>
              </a:spcBef>
              <a:buClr>
                <a:schemeClr val="accent1"/>
              </a:buClr>
              <a:buSzPct val="65000"/>
              <a:buFont typeface="Wingdings" charset="0"/>
              <a:buChar char="n"/>
            </a:pPr>
            <a:endParaRPr lang="en-US" sz="2400"/>
          </a:p>
          <a:p>
            <a:pPr marL="342900" indent="-342900">
              <a:lnSpc>
                <a:spcPct val="90000"/>
              </a:lnSpc>
              <a:spcBef>
                <a:spcPct val="20000"/>
              </a:spcBef>
              <a:buClr>
                <a:schemeClr val="accent1"/>
              </a:buClr>
              <a:buSzPct val="65000"/>
              <a:buFont typeface="Wingdings" charset="0"/>
              <a:buChar char="n"/>
            </a:pPr>
            <a:r>
              <a:rPr lang="en-US" sz="2400"/>
              <a:t>Requires natural estuary that can be closed off with a dam</a:t>
            </a:r>
          </a:p>
          <a:p>
            <a:pPr marL="342900" indent="-342900">
              <a:lnSpc>
                <a:spcPct val="90000"/>
              </a:lnSpc>
              <a:spcBef>
                <a:spcPct val="20000"/>
              </a:spcBef>
              <a:buClr>
                <a:schemeClr val="accent1"/>
              </a:buClr>
              <a:buSzPct val="65000"/>
              <a:buFont typeface="Wingdings" charset="0"/>
              <a:buChar char="n"/>
            </a:pPr>
            <a:endParaRPr lang="en-US" sz="2400"/>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28</a:t>
            </a:fld>
            <a:endParaRPr lang="en-US" dirty="0"/>
          </a:p>
        </p:txBody>
      </p:sp>
    </p:spTree>
  </p:cSld>
  <p:clrMapOvr>
    <a:masterClrMapping/>
  </p:clrMapOvr>
  <p:transition>
    <p:pull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atin typeface="Garamond" charset="0"/>
              </a:rPr>
              <a:t>Potential Tidal Barrage Sites</a:t>
            </a:r>
          </a:p>
        </p:txBody>
      </p:sp>
      <p:pic>
        <p:nvPicPr>
          <p:cNvPr id="35844" name="Picture 3" descr="GB Fig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7125" y="1031875"/>
            <a:ext cx="6519863" cy="463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5" name="Text Box 4"/>
          <p:cNvSpPr txBox="1">
            <a:spLocks noChangeArrowheads="1"/>
          </p:cNvSpPr>
          <p:nvPr/>
        </p:nvSpPr>
        <p:spPr bwMode="auto">
          <a:xfrm>
            <a:off x="100013" y="6245225"/>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35846" name="Rectangle 5"/>
          <p:cNvSpPr>
            <a:spLocks noChangeArrowheads="1"/>
          </p:cNvSpPr>
          <p:nvPr/>
        </p:nvSpPr>
        <p:spPr bwMode="auto">
          <a:xfrm>
            <a:off x="69850" y="5791200"/>
            <a:ext cx="8934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t>Only about 20 sites in the world have been identified as possible tidal barrage stations </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29</a:t>
            </a:fld>
            <a:endParaRPr lang="en-US" dirty="0"/>
          </a:p>
        </p:txBody>
      </p:sp>
    </p:spTree>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atin typeface="Garamond" charset="0"/>
              </a:rPr>
              <a:t>Ocean Energy History</a:t>
            </a:r>
          </a:p>
        </p:txBody>
      </p:sp>
      <p:graphicFrame>
        <p:nvGraphicFramePr>
          <p:cNvPr id="2" name="Table 1"/>
          <p:cNvGraphicFramePr>
            <a:graphicFrameLocks noGrp="1"/>
          </p:cNvGraphicFramePr>
          <p:nvPr/>
        </p:nvGraphicFramePr>
        <p:xfrm>
          <a:off x="574675" y="985838"/>
          <a:ext cx="7954963" cy="5052060"/>
        </p:xfrm>
        <a:graphic>
          <a:graphicData uri="http://schemas.openxmlformats.org/drawingml/2006/table">
            <a:tbl>
              <a:tblPr/>
              <a:tblGrid>
                <a:gridCol w="1573213">
                  <a:extLst>
                    <a:ext uri="{9D8B030D-6E8A-4147-A177-3AD203B41FA5}">
                      <a16:colId xmlns:a16="http://schemas.microsoft.com/office/drawing/2014/main" val="20000"/>
                    </a:ext>
                  </a:extLst>
                </a:gridCol>
                <a:gridCol w="6381750">
                  <a:extLst>
                    <a:ext uri="{9D8B030D-6E8A-4147-A177-3AD203B41FA5}">
                      <a16:colId xmlns:a16="http://schemas.microsoft.com/office/drawing/2014/main" val="20001"/>
                    </a:ext>
                  </a:extLst>
                </a:gridCol>
              </a:tblGrid>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Events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960 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Reference to tide mills at Basra in southern Iraq</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1041, 1078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First reference to European tide mills (near Venice)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1100-1900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Waterwheel-driven mills powered by tidal currents operational in England, western Europe, Colonial Boston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1799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Gerald files first patent on wave energy device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1871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Jules Verne</a:t>
                      </a:r>
                      <a:r>
                        <a:rPr kumimoji="0" lang="ja-JP" altLang="en-US" sz="1800" b="0" i="0" u="none" strike="noStrike" cap="none" normalizeH="0" baseline="0">
                          <a:ln>
                            <a:noFill/>
                          </a:ln>
                          <a:solidFill>
                            <a:srgbClr val="000000"/>
                          </a:solidFill>
                          <a:effectLst/>
                          <a:latin typeface="Arial" charset="0"/>
                          <a:ea typeface="ＭＳ Ｐゴシック" charset="0"/>
                        </a:rPr>
                        <a:t>’</a:t>
                      </a:r>
                      <a:r>
                        <a:rPr kumimoji="0" lang="en-US" sz="1800" b="0" i="0" u="none" strike="noStrike" cap="none" normalizeH="0" baseline="0">
                          <a:ln>
                            <a:noFill/>
                          </a:ln>
                          <a:solidFill>
                            <a:srgbClr val="000000"/>
                          </a:solidFill>
                          <a:effectLst/>
                          <a:latin typeface="Arial" charset="0"/>
                          <a:ea typeface="ＭＳ Ｐゴシック" charset="0"/>
                        </a:rPr>
                        <a:t>s Captain Nemo posits thermoelectricity from ocean water in </a:t>
                      </a:r>
                      <a:r>
                        <a:rPr kumimoji="0" lang="en-US" sz="1800" b="0" i="1" u="none" strike="noStrike" cap="none" normalizeH="0" baseline="0">
                          <a:ln>
                            <a:noFill/>
                          </a:ln>
                          <a:solidFill>
                            <a:srgbClr val="000000"/>
                          </a:solidFill>
                          <a:effectLst/>
                          <a:latin typeface="Arial" charset="0"/>
                          <a:ea typeface="ＭＳ Ｐゴシック" charset="0"/>
                        </a:rPr>
                        <a:t>20,000 Leagues Under the S</a:t>
                      </a:r>
                      <a:r>
                        <a:rPr kumimoji="0" lang="en-US" sz="1800" b="0" i="0" u="none" strike="noStrike" cap="none" normalizeH="0" baseline="0">
                          <a:ln>
                            <a:noFill/>
                          </a:ln>
                          <a:solidFill>
                            <a:srgbClr val="000000"/>
                          </a:solidFill>
                          <a:effectLst/>
                          <a:latin typeface="Arial" charset="0"/>
                          <a:ea typeface="ＭＳ Ｐゴシック" charset="0"/>
                        </a:rPr>
                        <a:t>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1881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D</a:t>
                      </a:r>
                      <a:r>
                        <a:rPr kumimoji="0" lang="ja-JP" altLang="en-US" sz="1800" b="0" i="0" u="none" strike="noStrike" cap="none" normalizeH="0" baseline="0">
                          <a:ln>
                            <a:noFill/>
                          </a:ln>
                          <a:solidFill>
                            <a:srgbClr val="000000"/>
                          </a:solidFill>
                          <a:effectLst/>
                          <a:latin typeface="Arial" charset="0"/>
                          <a:ea typeface="ＭＳ Ｐゴシック" charset="0"/>
                        </a:rPr>
                        <a:t>’</a:t>
                      </a:r>
                      <a:r>
                        <a:rPr kumimoji="0" lang="en-US" sz="1800" b="0" i="0" u="none" strike="noStrike" cap="none" normalizeH="0" baseline="0">
                          <a:ln>
                            <a:noFill/>
                          </a:ln>
                          <a:solidFill>
                            <a:srgbClr val="000000"/>
                          </a:solidFill>
                          <a:effectLst/>
                          <a:latin typeface="Arial" charset="0"/>
                          <a:ea typeface="ＭＳ Ｐゴシック" charset="0"/>
                        </a:rPr>
                        <a:t>Arsonval proposes concept of ocean thermal energy conversion (OTEC)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1892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Stahl notes 19 wavepower concepts in American Society of Mechanical (ASME) transactions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1934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Claude tests open-cycle OTEC in Cuba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1959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rPr>
                        <a:t>First of a number of small (&lt;1 Mwe) tidal power plants reported in China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r>
              <a:rPr lang="en-US" dirty="0"/>
              <a:t>8-</a:t>
            </a:r>
            <a:fld id="{5F518F90-7523-944C-B895-A12A60FCCCFB}" type="slidenum">
              <a:rPr lang="en-US" smtClean="0"/>
              <a:pPr/>
              <a:t>3</a:t>
            </a:fld>
            <a:endParaRPr lang="en-US" dirty="0"/>
          </a:p>
        </p:txBody>
      </p:sp>
    </p:spTree>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atin typeface="Garamond" charset="0"/>
              </a:rPr>
              <a:t>Tidal Barrage Sites</a:t>
            </a:r>
          </a:p>
        </p:txBody>
      </p:sp>
      <p:sp>
        <p:nvSpPr>
          <p:cNvPr id="36868" name="Text Box 8"/>
          <p:cNvSpPr txBox="1">
            <a:spLocks noChangeArrowheads="1"/>
          </p:cNvSpPr>
          <p:nvPr/>
        </p:nvSpPr>
        <p:spPr bwMode="auto">
          <a:xfrm>
            <a:off x="407988" y="6246813"/>
            <a:ext cx="59150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pPr eaLnBrk="0" hangingPunct="0"/>
            <a:r>
              <a:rPr lang="en-US" sz="1200">
                <a:latin typeface="Century Gothic" charset="0"/>
              </a:rPr>
              <a:t>Hodge, Alternative Energy Systems and Applications, Wiley &amp; Sons, 2010</a:t>
            </a:r>
          </a:p>
        </p:txBody>
      </p:sp>
      <p:pic>
        <p:nvPicPr>
          <p:cNvPr id="36869" name="Picture 1" descr="table_14_02.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750888" y="998538"/>
            <a:ext cx="7407275" cy="2735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0" name="Picture 1" descr="table_14_03.jpg"/>
          <p:cNvPicPr>
            <a:picLocks noChangeAspect="1"/>
          </p:cNvPicPr>
          <p:nvPr>
            <p:custDataLst>
              <p:tags r:id="rId2"/>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735013" y="3865563"/>
            <a:ext cx="7407275" cy="2179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30</a:t>
            </a:fld>
            <a:endParaRPr lang="en-US" dirty="0"/>
          </a:p>
        </p:txBody>
      </p:sp>
    </p:spTree>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atin typeface="Garamond" charset="0"/>
              </a:rPr>
              <a:t>Schematic of Tidal Barrage</a:t>
            </a:r>
          </a:p>
        </p:txBody>
      </p:sp>
      <p:pic>
        <p:nvPicPr>
          <p:cNvPr id="37892" name="Picture 3" descr="GB Figure 6"/>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415925" y="1179513"/>
            <a:ext cx="5715000" cy="4638675"/>
          </a:xfrm>
          <a:prstGeom prst="rect">
            <a:avLst/>
          </a:prstGeom>
          <a:noFill/>
          <a:ln w="9525">
            <a:solidFill>
              <a:srgbClr val="009999"/>
            </a:solidFill>
            <a:miter lim="800000"/>
            <a:headEnd/>
            <a:tailEnd/>
          </a:ln>
          <a:extLst>
            <a:ext uri="{909E8E84-426E-40dd-AFC4-6F175D3DCCD1}">
              <a14:hiddenFill xmlns="" xmlns:a14="http://schemas.microsoft.com/office/drawing/2010/main">
                <a:solidFill>
                  <a:srgbClr val="FFFFFF"/>
                </a:solidFill>
              </a14:hiddenFill>
            </a:ext>
          </a:extLst>
        </p:spPr>
      </p:pic>
      <p:sp>
        <p:nvSpPr>
          <p:cNvPr id="37893" name="Text Box 4"/>
          <p:cNvSpPr txBox="1">
            <a:spLocks noChangeArrowheads="1"/>
          </p:cNvSpPr>
          <p:nvPr/>
        </p:nvSpPr>
        <p:spPr bwMode="auto">
          <a:xfrm>
            <a:off x="280988" y="6303963"/>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37894" name="Rectangle 5"/>
          <p:cNvSpPr>
            <a:spLocks noChangeArrowheads="1"/>
          </p:cNvSpPr>
          <p:nvPr/>
        </p:nvSpPr>
        <p:spPr bwMode="auto">
          <a:xfrm>
            <a:off x="6119813" y="1127125"/>
            <a:ext cx="2789237" cy="461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000"/>
              <a:t>“Charge” pool at high tide and/or discharge at low tide</a:t>
            </a:r>
          </a:p>
          <a:p>
            <a:pPr marL="342900" indent="-342900">
              <a:lnSpc>
                <a:spcPct val="90000"/>
              </a:lnSpc>
              <a:spcBef>
                <a:spcPct val="20000"/>
              </a:spcBef>
              <a:buClr>
                <a:schemeClr val="accent1"/>
              </a:buClr>
              <a:buSzPct val="65000"/>
              <a:buFont typeface="Wingdings" charset="0"/>
              <a:buChar char="n"/>
            </a:pPr>
            <a:r>
              <a:rPr lang="en-US" sz="2000"/>
              <a:t>Energy potential depends on tidal range (specific potential energy) and basin surface area (affects water mass)</a:t>
            </a:r>
          </a:p>
          <a:p>
            <a:pPr marL="342900" indent="-342900">
              <a:lnSpc>
                <a:spcPct val="90000"/>
              </a:lnSpc>
              <a:spcBef>
                <a:spcPct val="20000"/>
              </a:spcBef>
              <a:buClr>
                <a:schemeClr val="accent1"/>
              </a:buClr>
              <a:buSzPct val="65000"/>
              <a:buFont typeface="Wingdings" charset="0"/>
              <a:buChar char="n"/>
            </a:pPr>
            <a:r>
              <a:rPr lang="en-US" sz="2000"/>
              <a:t>Can employ reversible turbines for generation during inflow and outflow</a:t>
            </a:r>
          </a:p>
          <a:p>
            <a:pPr marL="342900" indent="-342900">
              <a:lnSpc>
                <a:spcPct val="90000"/>
              </a:lnSpc>
              <a:spcBef>
                <a:spcPct val="20000"/>
              </a:spcBef>
              <a:buClr>
                <a:schemeClr val="accent1"/>
              </a:buClr>
              <a:buSzPct val="65000"/>
              <a:buFont typeface="Wingdings" charset="0"/>
              <a:buChar char="n"/>
            </a:pPr>
            <a:endParaRPr lang="en-US" sz="2000"/>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31</a:t>
            </a:fld>
            <a:endParaRPr lang="en-US" dirty="0"/>
          </a:p>
        </p:txBody>
      </p:sp>
    </p:spTree>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fig_14_09.jpg"/>
          <p:cNvPicPr>
            <a:picLocks noChangeAspect="1"/>
          </p:cNvPicPr>
          <p:nvPr>
            <p:custDataLst>
              <p:tags r:id="rId1"/>
            </p:custDataLst>
          </p:nvPr>
        </p:nvPicPr>
        <p:blipFill>
          <a:blip r:embed="rId3" cstate="email">
            <a:extLst>
              <a:ext uri="{28A0092B-C50C-407E-A947-70E740481C1C}">
                <a14:useLocalDpi xmlns:a14="http://schemas.microsoft.com/office/drawing/2010/main" val="0"/>
              </a:ext>
            </a:extLst>
          </a:blip>
          <a:srcRect/>
          <a:stretch>
            <a:fillRect/>
          </a:stretch>
        </p:blipFill>
        <p:spPr bwMode="auto">
          <a:xfrm>
            <a:off x="3367088" y="1187450"/>
            <a:ext cx="5588000" cy="275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title"/>
          </p:nvPr>
        </p:nvSpPr>
        <p:spPr/>
        <p:txBody>
          <a:bodyPr/>
          <a:lstStyle/>
          <a:p>
            <a:pPr eaLnBrk="1" hangingPunct="1"/>
            <a:r>
              <a:rPr lang="en-US">
                <a:latin typeface="Garamond" charset="0"/>
              </a:rPr>
              <a:t>Tidal Barrage Energy Potential</a:t>
            </a:r>
          </a:p>
        </p:txBody>
      </p:sp>
      <p:graphicFrame>
        <p:nvGraphicFramePr>
          <p:cNvPr id="38917" name="Object 9"/>
          <p:cNvGraphicFramePr>
            <a:graphicFrameLocks noChangeAspect="1"/>
          </p:cNvGraphicFramePr>
          <p:nvPr/>
        </p:nvGraphicFramePr>
        <p:xfrm>
          <a:off x="793750" y="2919413"/>
          <a:ext cx="3155950" cy="815975"/>
        </p:xfrm>
        <a:graphic>
          <a:graphicData uri="http://schemas.openxmlformats.org/presentationml/2006/ole">
            <mc:AlternateContent xmlns:mc="http://schemas.openxmlformats.org/markup-compatibility/2006">
              <mc:Choice xmlns:v="urn:schemas-microsoft-com:vml" Requires="v">
                <p:oleObj name="Equation" r:id="rId4" imgW="1473200" imgH="381000" progId="Equation.DSMT4">
                  <p:embed/>
                </p:oleObj>
              </mc:Choice>
              <mc:Fallback>
                <p:oleObj name="Equation" r:id="rId4" imgW="1473200" imgH="3810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 y="2919413"/>
                        <a:ext cx="3155950" cy="815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18" name="Rectangle 10"/>
          <p:cNvSpPr>
            <a:spLocks noChangeArrowheads="1"/>
          </p:cNvSpPr>
          <p:nvPr/>
        </p:nvSpPr>
        <p:spPr bwMode="auto">
          <a:xfrm>
            <a:off x="381000" y="1454150"/>
            <a:ext cx="3349625" cy="168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000"/>
              <a:t>Energy stored within a differential element of height dh above the low tide</a:t>
            </a:r>
          </a:p>
        </p:txBody>
      </p:sp>
      <p:sp>
        <p:nvSpPr>
          <p:cNvPr id="38919" name="Rectangle 11"/>
          <p:cNvSpPr>
            <a:spLocks noChangeArrowheads="1"/>
          </p:cNvSpPr>
          <p:nvPr/>
        </p:nvSpPr>
        <p:spPr bwMode="auto">
          <a:xfrm>
            <a:off x="431800" y="4318000"/>
            <a:ext cx="8439150" cy="88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000"/>
              <a:t>For a single discharging (or charging) of a pool, the maximum recoverable work is</a:t>
            </a:r>
          </a:p>
        </p:txBody>
      </p:sp>
      <p:graphicFrame>
        <p:nvGraphicFramePr>
          <p:cNvPr id="38920" name="Object 12"/>
          <p:cNvGraphicFramePr>
            <a:graphicFrameLocks noChangeAspect="1"/>
          </p:cNvGraphicFramePr>
          <p:nvPr/>
        </p:nvGraphicFramePr>
        <p:xfrm>
          <a:off x="1503363" y="5108575"/>
          <a:ext cx="4106862" cy="842963"/>
        </p:xfrm>
        <a:graphic>
          <a:graphicData uri="http://schemas.openxmlformats.org/presentationml/2006/ole">
            <mc:AlternateContent xmlns:mc="http://schemas.openxmlformats.org/markup-compatibility/2006">
              <mc:Choice xmlns:v="urn:schemas-microsoft-com:vml" Requires="v">
                <p:oleObj name="Equation" r:id="rId6" imgW="1916868" imgH="393529" progId="Equation.DSMT4">
                  <p:embed/>
                </p:oleObj>
              </mc:Choice>
              <mc:Fallback>
                <p:oleObj name="Equation" r:id="rId6" imgW="1916868" imgH="393529"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3363" y="5108575"/>
                        <a:ext cx="4106862" cy="842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32</a:t>
            </a:fld>
            <a:endParaRPr lang="en-US" dirty="0"/>
          </a:p>
        </p:txBody>
      </p:sp>
    </p:spTree>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atin typeface="Garamond" charset="0"/>
              </a:rPr>
              <a:t>Annual Tidal Barrage Energy Potential</a:t>
            </a:r>
          </a:p>
        </p:txBody>
      </p:sp>
      <p:sp>
        <p:nvSpPr>
          <p:cNvPr id="39940" name="Rectangle 5"/>
          <p:cNvSpPr>
            <a:spLocks noChangeArrowheads="1"/>
          </p:cNvSpPr>
          <p:nvPr/>
        </p:nvSpPr>
        <p:spPr bwMode="auto">
          <a:xfrm>
            <a:off x="322263" y="1098550"/>
            <a:ext cx="8335962" cy="168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000"/>
              <a:t>There are 706 tidal cycles per year (~ 2 high and 2 low tides each day)</a:t>
            </a:r>
          </a:p>
          <a:p>
            <a:pPr marL="342900" indent="-342900">
              <a:lnSpc>
                <a:spcPct val="90000"/>
              </a:lnSpc>
              <a:spcBef>
                <a:spcPct val="20000"/>
              </a:spcBef>
              <a:buClr>
                <a:schemeClr val="accent1"/>
              </a:buClr>
              <a:buSzPct val="65000"/>
              <a:buFont typeface="Wingdings" charset="0"/>
              <a:buChar char="n"/>
            </a:pPr>
            <a:r>
              <a:rPr lang="en-US" sz="2000"/>
              <a:t>Energy potential is reduced due to several factors</a:t>
            </a:r>
          </a:p>
          <a:p>
            <a:pPr marL="669925" lvl="1" indent="-325438">
              <a:lnSpc>
                <a:spcPct val="90000"/>
              </a:lnSpc>
              <a:spcBef>
                <a:spcPct val="20000"/>
              </a:spcBef>
              <a:buClr>
                <a:schemeClr val="accent2"/>
              </a:buClr>
              <a:buSzPct val="60000"/>
              <a:buFont typeface="Wingdings" charset="0"/>
              <a:buChar char="q"/>
            </a:pPr>
            <a:r>
              <a:rPr lang="en-US"/>
              <a:t>Turbines and generators are not 100% efficient</a:t>
            </a:r>
          </a:p>
          <a:p>
            <a:pPr marL="669925" lvl="1" indent="-325438">
              <a:lnSpc>
                <a:spcPct val="90000"/>
              </a:lnSpc>
              <a:spcBef>
                <a:spcPct val="20000"/>
              </a:spcBef>
              <a:buClr>
                <a:schemeClr val="accent2"/>
              </a:buClr>
              <a:buSzPct val="60000"/>
              <a:buFont typeface="Wingdings" charset="0"/>
              <a:buChar char="q"/>
            </a:pPr>
            <a:r>
              <a:rPr lang="en-US"/>
              <a:t>Instantaneous drain or fill is impractical, so difference in head between source and sink is less than full tidal range</a:t>
            </a:r>
          </a:p>
          <a:p>
            <a:pPr marL="669925" lvl="1" indent="-325438">
              <a:lnSpc>
                <a:spcPct val="90000"/>
              </a:lnSpc>
              <a:spcBef>
                <a:spcPct val="20000"/>
              </a:spcBef>
              <a:buClr>
                <a:schemeClr val="accent2"/>
              </a:buClr>
              <a:buSzPct val="60000"/>
              <a:buFont typeface="Wingdings" charset="0"/>
              <a:buChar char="q"/>
            </a:pPr>
            <a:r>
              <a:rPr lang="en-US"/>
              <a:t>Basin area (hence water volume per unit length will generally decrease with decreasing water depth due to sloping sides of reservoir</a:t>
            </a:r>
          </a:p>
          <a:p>
            <a:pPr marL="342900" indent="-342900">
              <a:lnSpc>
                <a:spcPct val="90000"/>
              </a:lnSpc>
              <a:spcBef>
                <a:spcPct val="20000"/>
              </a:spcBef>
              <a:buClr>
                <a:schemeClr val="accent1"/>
              </a:buClr>
              <a:buSzPct val="65000"/>
              <a:buFont typeface="Wingdings" charset="0"/>
              <a:buChar char="n"/>
            </a:pPr>
            <a:r>
              <a:rPr lang="en-US" sz="2000"/>
              <a:t>For properties of sea water, can express annual energy recoverable potential as</a:t>
            </a:r>
          </a:p>
          <a:p>
            <a:pPr marL="342900" indent="-342900">
              <a:lnSpc>
                <a:spcPct val="90000"/>
              </a:lnSpc>
              <a:spcBef>
                <a:spcPct val="20000"/>
              </a:spcBef>
              <a:buClr>
                <a:schemeClr val="accent1"/>
              </a:buClr>
              <a:buSzPct val="65000"/>
              <a:buFont typeface="Wingdings" charset="0"/>
              <a:buChar char="n"/>
            </a:pPr>
            <a:endParaRPr lang="en-US" sz="2000"/>
          </a:p>
          <a:p>
            <a:pPr marL="342900" indent="-342900">
              <a:lnSpc>
                <a:spcPct val="90000"/>
              </a:lnSpc>
              <a:spcBef>
                <a:spcPct val="20000"/>
              </a:spcBef>
              <a:buClr>
                <a:schemeClr val="accent1"/>
              </a:buClr>
              <a:buSzPct val="65000"/>
              <a:buFont typeface="Wingdings" charset="0"/>
              <a:buChar char="n"/>
            </a:pPr>
            <a:endParaRPr lang="en-US" sz="2000"/>
          </a:p>
          <a:p>
            <a:pPr marL="342900" indent="-342900">
              <a:lnSpc>
                <a:spcPct val="90000"/>
              </a:lnSpc>
              <a:spcBef>
                <a:spcPct val="20000"/>
              </a:spcBef>
              <a:buClr>
                <a:schemeClr val="accent1"/>
              </a:buClr>
              <a:buSzPct val="65000"/>
              <a:buFont typeface="Wingdings" charset="0"/>
              <a:buChar char="n"/>
            </a:pPr>
            <a:endParaRPr lang="en-US" sz="2000"/>
          </a:p>
          <a:p>
            <a:pPr marL="669925" lvl="1" indent="-325438">
              <a:lnSpc>
                <a:spcPct val="90000"/>
              </a:lnSpc>
              <a:spcBef>
                <a:spcPct val="20000"/>
              </a:spcBef>
              <a:buClr>
                <a:schemeClr val="accent2"/>
              </a:buClr>
              <a:buSzPct val="60000"/>
              <a:buFont typeface="Wingdings" charset="0"/>
              <a:buChar char="q"/>
            </a:pPr>
            <a:r>
              <a:rPr lang="en-US"/>
              <a:t>where </a:t>
            </a:r>
            <a:r>
              <a:rPr lang="en-US">
                <a:latin typeface="Symbol" charset="0"/>
              </a:rPr>
              <a:t>h</a:t>
            </a:r>
            <a:r>
              <a:rPr lang="en-US"/>
              <a:t> is an overall efficiency (typically between about 0.2 and 0.35)</a:t>
            </a:r>
          </a:p>
          <a:p>
            <a:pPr marL="669925" lvl="1" indent="-325438">
              <a:lnSpc>
                <a:spcPct val="90000"/>
              </a:lnSpc>
              <a:spcBef>
                <a:spcPct val="20000"/>
              </a:spcBef>
              <a:buClr>
                <a:schemeClr val="accent2"/>
              </a:buClr>
              <a:buSzPct val="60000"/>
              <a:buFont typeface="Wingdings" charset="0"/>
              <a:buChar char="q"/>
            </a:pPr>
            <a:r>
              <a:rPr lang="en-US"/>
              <a:t>Assumes only discharging (or charging) part of cycle is utilized</a:t>
            </a:r>
          </a:p>
        </p:txBody>
      </p:sp>
      <p:graphicFrame>
        <p:nvGraphicFramePr>
          <p:cNvPr id="39941" name="Object 7"/>
          <p:cNvGraphicFramePr>
            <a:graphicFrameLocks noChangeAspect="1"/>
          </p:cNvGraphicFramePr>
          <p:nvPr/>
        </p:nvGraphicFramePr>
        <p:xfrm>
          <a:off x="1809750" y="4143375"/>
          <a:ext cx="3586163" cy="858838"/>
        </p:xfrm>
        <a:graphic>
          <a:graphicData uri="http://schemas.openxmlformats.org/presentationml/2006/ole">
            <mc:AlternateContent xmlns:mc="http://schemas.openxmlformats.org/markup-compatibility/2006">
              <mc:Choice xmlns:v="urn:schemas-microsoft-com:vml" Requires="v">
                <p:oleObj name="Equation" r:id="rId2" imgW="1803400" imgH="431800" progId="Equation.DSMT4">
                  <p:embed/>
                </p:oleObj>
              </mc:Choice>
              <mc:Fallback>
                <p:oleObj name="Equation" r:id="rId2" imgW="1803400" imgH="431800"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4143375"/>
                        <a:ext cx="3586163" cy="858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33</a:t>
            </a:fld>
            <a:endParaRPr lang="en-US" dirty="0"/>
          </a:p>
        </p:txBody>
      </p:sp>
    </p:spTree>
  </p:cSld>
  <p:clrMapOvr>
    <a:masterClrMapping/>
  </p:clrMapOvr>
  <p:transition>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atin typeface="Garamond" charset="0"/>
              </a:rPr>
              <a:t>Example – La Rance Tidal Barrage </a:t>
            </a:r>
          </a:p>
        </p:txBody>
      </p:sp>
      <p:sp>
        <p:nvSpPr>
          <p:cNvPr id="40964" name="Rectangle 3"/>
          <p:cNvSpPr>
            <a:spLocks noGrp="1" noChangeArrowheads="1"/>
          </p:cNvSpPr>
          <p:nvPr>
            <p:ph type="body" idx="1"/>
          </p:nvPr>
        </p:nvSpPr>
        <p:spPr>
          <a:xfrm>
            <a:off x="400050" y="941388"/>
            <a:ext cx="8229600" cy="1600200"/>
          </a:xfrm>
          <a:noFill/>
        </p:spPr>
        <p:txBody>
          <a:bodyPr/>
          <a:lstStyle/>
          <a:p>
            <a:pPr marL="0" indent="0" eaLnBrk="1" hangingPunct="1">
              <a:buFont typeface="Wingdings" charset="0"/>
              <a:buNone/>
            </a:pPr>
            <a:r>
              <a:rPr lang="en-US" sz="2000">
                <a:latin typeface="Arial" charset="0"/>
              </a:rPr>
              <a:t>The La Rance tidal barrage power station produces about 550 GWh of electricity per year.  It has a basin area of 22 km</a:t>
            </a:r>
            <a:r>
              <a:rPr lang="en-US" sz="2000" baseline="30000">
                <a:latin typeface="Arial" charset="0"/>
              </a:rPr>
              <a:t>2</a:t>
            </a:r>
            <a:r>
              <a:rPr lang="en-US" sz="2000">
                <a:latin typeface="Arial" charset="0"/>
              </a:rPr>
              <a:t> and the average tidal range is 8.5 m.</a:t>
            </a:r>
          </a:p>
        </p:txBody>
      </p:sp>
      <p:sp>
        <p:nvSpPr>
          <p:cNvPr id="40965" name="Rectangle 5"/>
          <p:cNvSpPr>
            <a:spLocks noChangeArrowheads="1"/>
          </p:cNvSpPr>
          <p:nvPr/>
        </p:nvSpPr>
        <p:spPr bwMode="auto">
          <a:xfrm>
            <a:off x="425450" y="1979613"/>
            <a:ext cx="8718550"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"General Properties"</a:t>
            </a:r>
          </a:p>
          <a:p>
            <a:r>
              <a:rPr lang="en-US"/>
              <a:t>g = 9.8  "acceleration due to gravity, m/s^2"</a:t>
            </a:r>
          </a:p>
          <a:p>
            <a:r>
              <a:rPr lang="en-US"/>
              <a:t>rho_w = 1025  "sea water density, kg/m^3"</a:t>
            </a:r>
          </a:p>
          <a:p>
            <a:endParaRPr lang="en-US"/>
          </a:p>
          <a:p>
            <a:r>
              <a:rPr lang="en-US"/>
              <a:t>"La Rance Characteristics"</a:t>
            </a:r>
          </a:p>
          <a:p>
            <a:r>
              <a:rPr lang="en-US"/>
              <a:t>A = 22.5*convert(km^2,m^2) "basin surface area, m^2"</a:t>
            </a:r>
          </a:p>
          <a:p>
            <a:r>
              <a:rPr lang="en-US"/>
              <a:t>R = 8.5   "basin range, m"</a:t>
            </a:r>
          </a:p>
          <a:p>
            <a:r>
              <a:rPr lang="en-US"/>
              <a:t>W_act = 550  "actual annual output, GWh"</a:t>
            </a:r>
          </a:p>
          <a:p>
            <a:endParaRPr lang="en-US"/>
          </a:p>
          <a:p>
            <a:r>
              <a:rPr lang="en-US"/>
              <a:t>"Maximum yearly output if only reservoir discharge (or charging) is employed"</a:t>
            </a:r>
          </a:p>
          <a:p>
            <a:r>
              <a:rPr lang="en-US"/>
              <a:t>W_max = 706*(0.5*rho_w*g*A*R^2)*convert(kg-m^2/s^2,GW-h)</a:t>
            </a:r>
          </a:p>
          <a:p>
            <a:endParaRPr lang="en-US"/>
          </a:p>
          <a:p>
            <a:r>
              <a:rPr lang="en-US"/>
              <a:t>"Average COP for La Rance Tidal Barrage"</a:t>
            </a:r>
          </a:p>
          <a:p>
            <a:r>
              <a:rPr lang="en-US"/>
              <a:t>eta = W_act/W_max</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atin typeface="Garamond" charset="0"/>
              </a:rPr>
              <a:t>Example – La Rance Tidal Barrage </a:t>
            </a:r>
          </a:p>
        </p:txBody>
      </p:sp>
      <p:sp>
        <p:nvSpPr>
          <p:cNvPr id="41988" name="Rectangle 8"/>
          <p:cNvSpPr>
            <a:spLocks noChangeArrowheads="1"/>
          </p:cNvSpPr>
          <p:nvPr/>
        </p:nvSpPr>
        <p:spPr bwMode="auto">
          <a:xfrm>
            <a:off x="307975" y="2927350"/>
            <a:ext cx="7848600" cy="168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000"/>
              <a:t>Efficiency is relatively low primarily because slow rate of discharge reduces the actual change in height of the reservoir</a:t>
            </a:r>
          </a:p>
          <a:p>
            <a:pPr marL="342900" indent="-342900">
              <a:lnSpc>
                <a:spcPct val="90000"/>
              </a:lnSpc>
              <a:spcBef>
                <a:spcPct val="20000"/>
              </a:spcBef>
              <a:buClr>
                <a:schemeClr val="accent1"/>
              </a:buClr>
              <a:buSzPct val="65000"/>
              <a:buFont typeface="Wingdings" charset="0"/>
              <a:buChar char="n"/>
            </a:pPr>
            <a:endParaRPr lang="en-US" sz="2000"/>
          </a:p>
          <a:p>
            <a:pPr marL="342900" indent="-342900">
              <a:lnSpc>
                <a:spcPct val="90000"/>
              </a:lnSpc>
              <a:spcBef>
                <a:spcPct val="20000"/>
              </a:spcBef>
              <a:buClr>
                <a:schemeClr val="accent1"/>
              </a:buClr>
              <a:buSzPct val="65000"/>
              <a:buFont typeface="Wingdings" charset="0"/>
              <a:buChar char="n"/>
            </a:pPr>
            <a:r>
              <a:rPr lang="en-US" sz="2000"/>
              <a:t>Higher rates of discharge would require larger turbines and produce more irregular power output</a:t>
            </a:r>
          </a:p>
          <a:p>
            <a:pPr marL="342900" indent="-342900">
              <a:lnSpc>
                <a:spcPct val="90000"/>
              </a:lnSpc>
              <a:spcBef>
                <a:spcPct val="20000"/>
              </a:spcBef>
              <a:buClr>
                <a:schemeClr val="accent1"/>
              </a:buClr>
              <a:buSzPct val="65000"/>
              <a:buFont typeface="Wingdings" charset="0"/>
              <a:buChar char="n"/>
            </a:pPr>
            <a:endParaRPr lang="en-US" sz="2000"/>
          </a:p>
          <a:p>
            <a:pPr marL="342900" indent="-342900">
              <a:lnSpc>
                <a:spcPct val="90000"/>
              </a:lnSpc>
              <a:spcBef>
                <a:spcPct val="20000"/>
              </a:spcBef>
              <a:buClr>
                <a:schemeClr val="accent1"/>
              </a:buClr>
              <a:buSzPct val="65000"/>
              <a:buFont typeface="Wingdings" charset="0"/>
              <a:buChar char="n"/>
            </a:pPr>
            <a:r>
              <a:rPr lang="en-US" sz="2000"/>
              <a:t>Greater power output when utilizing both charging and discharging of reservoir (1412 vs. 706 cycles per year) with reversible turbine</a:t>
            </a:r>
          </a:p>
        </p:txBody>
      </p:sp>
      <p:pic>
        <p:nvPicPr>
          <p:cNvPr id="419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382713"/>
            <a:ext cx="7697787"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latin typeface="Garamond" charset="0"/>
              </a:rPr>
              <a:t>La Rance Tidal Power Barrage</a:t>
            </a:r>
          </a:p>
        </p:txBody>
      </p:sp>
      <p:sp>
        <p:nvSpPr>
          <p:cNvPr id="43012" name="Rectangle 3"/>
          <p:cNvSpPr>
            <a:spLocks noGrp="1" noChangeArrowheads="1"/>
          </p:cNvSpPr>
          <p:nvPr>
            <p:ph type="body" idx="1"/>
          </p:nvPr>
        </p:nvSpPr>
        <p:spPr>
          <a:xfrm>
            <a:off x="457200" y="1149350"/>
            <a:ext cx="8229600" cy="5029200"/>
          </a:xfrm>
        </p:spPr>
        <p:txBody>
          <a:bodyPr/>
          <a:lstStyle/>
          <a:p>
            <a:pPr eaLnBrk="1" hangingPunct="1">
              <a:lnSpc>
                <a:spcPct val="80000"/>
              </a:lnSpc>
            </a:pPr>
            <a:r>
              <a:rPr lang="en-US" sz="2600">
                <a:latin typeface="Arial" charset="0"/>
              </a:rPr>
              <a:t>Rance River estuary, Brittany (France)</a:t>
            </a:r>
          </a:p>
          <a:p>
            <a:pPr eaLnBrk="1" hangingPunct="1">
              <a:lnSpc>
                <a:spcPct val="80000"/>
              </a:lnSpc>
            </a:pPr>
            <a:r>
              <a:rPr lang="en-US" sz="2600">
                <a:latin typeface="Arial" charset="0"/>
              </a:rPr>
              <a:t>Largest in world until recently</a:t>
            </a:r>
          </a:p>
          <a:p>
            <a:pPr eaLnBrk="1" hangingPunct="1">
              <a:lnSpc>
                <a:spcPct val="80000"/>
              </a:lnSpc>
            </a:pPr>
            <a:r>
              <a:rPr lang="en-US" sz="2600">
                <a:latin typeface="Arial" charset="0"/>
              </a:rPr>
              <a:t>Completed in 1966</a:t>
            </a:r>
          </a:p>
          <a:p>
            <a:pPr eaLnBrk="1" hangingPunct="1">
              <a:lnSpc>
                <a:spcPct val="80000"/>
              </a:lnSpc>
            </a:pPr>
            <a:r>
              <a:rPr lang="en-US" sz="2600">
                <a:latin typeface="Arial" charset="0"/>
              </a:rPr>
              <a:t>Length of Dam:  750 m</a:t>
            </a:r>
          </a:p>
          <a:p>
            <a:pPr eaLnBrk="1" hangingPunct="1">
              <a:lnSpc>
                <a:spcPct val="80000"/>
              </a:lnSpc>
            </a:pPr>
            <a:r>
              <a:rPr lang="en-US" sz="2600">
                <a:latin typeface="Arial" charset="0"/>
              </a:rPr>
              <a:t>Area of Basin:  22.5 km</a:t>
            </a:r>
            <a:r>
              <a:rPr lang="en-US" sz="2600" baseline="30000">
                <a:latin typeface="Arial" charset="0"/>
              </a:rPr>
              <a:t>2</a:t>
            </a:r>
          </a:p>
          <a:p>
            <a:pPr eaLnBrk="1" hangingPunct="1">
              <a:lnSpc>
                <a:spcPct val="80000"/>
              </a:lnSpc>
            </a:pPr>
            <a:r>
              <a:rPr lang="en-US" sz="2600">
                <a:latin typeface="Arial" charset="0"/>
              </a:rPr>
              <a:t>Tidal Range:  13.5 m (max), 8.5 m (average) </a:t>
            </a:r>
          </a:p>
          <a:p>
            <a:pPr eaLnBrk="1" hangingPunct="1">
              <a:lnSpc>
                <a:spcPct val="80000"/>
              </a:lnSpc>
            </a:pPr>
            <a:r>
              <a:rPr lang="en-US" sz="2600">
                <a:latin typeface="Arial" charset="0"/>
              </a:rPr>
              <a:t>24</a:t>
            </a:r>
            <a:r>
              <a:rPr lang="en-US" sz="2600">
                <a:latin typeface="Arial" charset="0"/>
                <a:cs typeface="Arial" charset="0"/>
              </a:rPr>
              <a:t>×</a:t>
            </a:r>
            <a:r>
              <a:rPr lang="en-US" sz="2600">
                <a:latin typeface="Arial" charset="0"/>
              </a:rPr>
              <a:t>10 MW bulb turbines (240 MW)</a:t>
            </a:r>
          </a:p>
          <a:p>
            <a:pPr lvl="1" eaLnBrk="1" hangingPunct="1">
              <a:lnSpc>
                <a:spcPct val="80000"/>
              </a:lnSpc>
            </a:pPr>
            <a:r>
              <a:rPr lang="en-US" sz="2200">
                <a:latin typeface="Arial" charset="0"/>
              </a:rPr>
              <a:t>5.4 meter diameter</a:t>
            </a:r>
          </a:p>
          <a:p>
            <a:pPr eaLnBrk="1" hangingPunct="1">
              <a:lnSpc>
                <a:spcPct val="80000"/>
              </a:lnSpc>
            </a:pPr>
            <a:r>
              <a:rPr lang="en-US" sz="2600">
                <a:latin typeface="Arial" charset="0"/>
              </a:rPr>
              <a:t>Capacity factor of </a:t>
            </a:r>
            <a:r>
              <a:rPr lang="en-US" sz="2600">
                <a:latin typeface="Arial" charset="0"/>
                <a:cs typeface="Arial" charset="0"/>
              </a:rPr>
              <a:t>~40%</a:t>
            </a:r>
          </a:p>
          <a:p>
            <a:pPr eaLnBrk="1" hangingPunct="1">
              <a:lnSpc>
                <a:spcPct val="80000"/>
              </a:lnSpc>
            </a:pPr>
            <a:r>
              <a:rPr lang="en-US" sz="2600">
                <a:latin typeface="Arial" charset="0"/>
                <a:cs typeface="Arial" charset="0"/>
              </a:rPr>
              <a:t>Maximum annual energy:  1.6 TWh</a:t>
            </a:r>
          </a:p>
          <a:p>
            <a:pPr eaLnBrk="1" hangingPunct="1">
              <a:lnSpc>
                <a:spcPct val="80000"/>
              </a:lnSpc>
            </a:pPr>
            <a:r>
              <a:rPr lang="en-US" sz="2600">
                <a:latin typeface="Arial" charset="0"/>
                <a:cs typeface="Arial" charset="0"/>
              </a:rPr>
              <a:t>Realized annual energy:  500-600 GWh</a:t>
            </a:r>
          </a:p>
          <a:p>
            <a:pPr eaLnBrk="1" hangingPunct="1">
              <a:lnSpc>
                <a:spcPct val="80000"/>
              </a:lnSpc>
            </a:pPr>
            <a:r>
              <a:rPr lang="en-US" sz="2600">
                <a:latin typeface="Arial" charset="0"/>
                <a:cs typeface="Arial" charset="0"/>
              </a:rPr>
              <a:t>Electric cost:  3.7¢/kWh</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36</a:t>
            </a:fld>
            <a:endParaRPr lang="en-US" dirty="0"/>
          </a:p>
        </p:txBody>
      </p:sp>
    </p:spTree>
  </p:cSld>
  <p:clrMapOvr>
    <a:masterClrMapping/>
  </p:clrMapOvr>
  <p:transition>
    <p:pull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atin typeface="Garamond" charset="0"/>
              </a:rPr>
              <a:t>La Rance River, Saint Malo</a:t>
            </a:r>
          </a:p>
        </p:txBody>
      </p:sp>
      <p:pic>
        <p:nvPicPr>
          <p:cNvPr id="44036" name="Picture 3" descr="f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120775"/>
            <a:ext cx="3381375" cy="471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Line 4"/>
          <p:cNvSpPr>
            <a:spLocks noChangeShapeType="1"/>
          </p:cNvSpPr>
          <p:nvPr/>
        </p:nvSpPr>
        <p:spPr bwMode="auto">
          <a:xfrm flipV="1">
            <a:off x="285750" y="2644775"/>
            <a:ext cx="1219200" cy="762000"/>
          </a:xfrm>
          <a:prstGeom prst="line">
            <a:avLst/>
          </a:prstGeom>
          <a:noFill/>
          <a:ln w="76200">
            <a:solidFill>
              <a:srgbClr val="FF99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551941"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1108075"/>
            <a:ext cx="3716338" cy="475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37</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1941"/>
                                        </p:tgtEl>
                                        <p:attrNameLst>
                                          <p:attrName>style.visibility</p:attrName>
                                        </p:attrNameLst>
                                      </p:cBhvr>
                                      <p:to>
                                        <p:strVal val="visible"/>
                                      </p:to>
                                    </p:set>
                                    <p:animEffect transition="in" filter="dissolve">
                                      <p:cBhvr>
                                        <p:cTn id="7" dur="500"/>
                                        <p:tgtEl>
                                          <p:spTgt spid="551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sz="3800">
                <a:latin typeface="Garamond" charset="0"/>
              </a:rPr>
              <a:t>La Rance </a:t>
            </a:r>
            <a:br>
              <a:rPr lang="en-US" sz="3800">
                <a:latin typeface="Garamond" charset="0"/>
              </a:rPr>
            </a:br>
            <a:r>
              <a:rPr lang="en-US" sz="3800">
                <a:latin typeface="Garamond" charset="0"/>
              </a:rPr>
              <a:t>Barrage</a:t>
            </a:r>
            <a:br>
              <a:rPr lang="en-US" sz="3800">
                <a:latin typeface="Garamond" charset="0"/>
              </a:rPr>
            </a:br>
            <a:r>
              <a:rPr lang="en-US" sz="3800">
                <a:latin typeface="Garamond" charset="0"/>
              </a:rPr>
              <a:t>Schematic</a:t>
            </a:r>
          </a:p>
        </p:txBody>
      </p:sp>
      <p:pic>
        <p:nvPicPr>
          <p:cNvPr id="45060" name="Picture 3" descr="GB Figure 6"/>
          <p:cNvPicPr>
            <a:picLocks noChangeAspect="1" noChangeArrowheads="1"/>
          </p:cNvPicPr>
          <p:nvPr/>
        </p:nvPicPr>
        <p:blipFill>
          <a:blip r:embed="rId2" cstate="email">
            <a:lum bright="6000" contrast="12000"/>
            <a:extLst>
              <a:ext uri="{28A0092B-C50C-407E-A947-70E740481C1C}">
                <a14:useLocalDpi xmlns:a14="http://schemas.microsoft.com/office/drawing/2010/main" val="0"/>
              </a:ext>
            </a:extLst>
          </a:blip>
          <a:srcRect/>
          <a:stretch>
            <a:fillRect/>
          </a:stretch>
        </p:blipFill>
        <p:spPr bwMode="auto">
          <a:xfrm>
            <a:off x="582613" y="3262313"/>
            <a:ext cx="8001000" cy="327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Text Box 4"/>
          <p:cNvSpPr txBox="1">
            <a:spLocks noChangeArrowheads="1"/>
          </p:cNvSpPr>
          <p:nvPr/>
        </p:nvSpPr>
        <p:spPr bwMode="auto">
          <a:xfrm>
            <a:off x="530225" y="6570663"/>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pic>
        <p:nvPicPr>
          <p:cNvPr id="45062" name="Picture 7" descr="ti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363" y="360363"/>
            <a:ext cx="5410200" cy="305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3" name="Rectangle 8"/>
          <p:cNvSpPr>
            <a:spLocks noChangeArrowheads="1"/>
          </p:cNvSpPr>
          <p:nvPr/>
        </p:nvSpPr>
        <p:spPr bwMode="auto">
          <a:xfrm>
            <a:off x="3200400" y="3081338"/>
            <a:ext cx="35099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000"/>
              <a:t>http://www.calpoly.edu/~cm/studpage/nsmallco/clapper.htm</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38</a:t>
            </a:fld>
            <a:endParaRPr lang="en-US" dirty="0"/>
          </a:p>
        </p:txBody>
      </p:sp>
    </p:spTree>
  </p:cSld>
  <p:clrMapOvr>
    <a:masterClrMapping/>
  </p:clrMapOvr>
  <p:transition>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atin typeface="Garamond" charset="0"/>
              </a:rPr>
              <a:t>Proposed Severn Barrage (1989)</a:t>
            </a:r>
          </a:p>
        </p:txBody>
      </p:sp>
      <p:sp>
        <p:nvSpPr>
          <p:cNvPr id="46084" name="Rectangle 3"/>
          <p:cNvSpPr>
            <a:spLocks noGrp="1" noChangeArrowheads="1"/>
          </p:cNvSpPr>
          <p:nvPr>
            <p:ph type="body" idx="1"/>
          </p:nvPr>
        </p:nvSpPr>
        <p:spPr>
          <a:xfrm>
            <a:off x="428625" y="1143000"/>
            <a:ext cx="8229600" cy="4824413"/>
          </a:xfrm>
        </p:spPr>
        <p:txBody>
          <a:bodyPr/>
          <a:lstStyle/>
          <a:p>
            <a:pPr eaLnBrk="1" hangingPunct="1"/>
            <a:r>
              <a:rPr lang="en-US" sz="2600">
                <a:latin typeface="Arial" charset="0"/>
              </a:rPr>
              <a:t>Severn River estuary</a:t>
            </a:r>
          </a:p>
          <a:p>
            <a:pPr lvl="1" eaLnBrk="1" hangingPunct="1"/>
            <a:r>
              <a:rPr lang="en-US" sz="2200">
                <a:latin typeface="Arial" charset="0"/>
              </a:rPr>
              <a:t>Border between Wales and England</a:t>
            </a:r>
          </a:p>
          <a:p>
            <a:pPr eaLnBrk="1" hangingPunct="1"/>
            <a:r>
              <a:rPr lang="en-US" sz="2600">
                <a:latin typeface="Arial" charset="0"/>
              </a:rPr>
              <a:t>216 </a:t>
            </a:r>
            <a:r>
              <a:rPr lang="en-US" sz="2600">
                <a:latin typeface="Arial" charset="0"/>
                <a:cs typeface="Arial" charset="0"/>
              </a:rPr>
              <a:t>× 40 MW turbine generators (9.0m dia)</a:t>
            </a:r>
          </a:p>
          <a:p>
            <a:pPr eaLnBrk="1" hangingPunct="1"/>
            <a:r>
              <a:rPr lang="en-US" sz="2600">
                <a:latin typeface="Arial" charset="0"/>
                <a:cs typeface="Arial" charset="0"/>
              </a:rPr>
              <a:t>8,640 MW total capacity</a:t>
            </a:r>
          </a:p>
          <a:p>
            <a:pPr eaLnBrk="1" hangingPunct="1"/>
            <a:r>
              <a:rPr lang="en-US" sz="2600">
                <a:latin typeface="Arial" charset="0"/>
                <a:cs typeface="Arial" charset="0"/>
              </a:rPr>
              <a:t>17 TWh average energy output</a:t>
            </a:r>
          </a:p>
          <a:p>
            <a:pPr eaLnBrk="1" hangingPunct="1"/>
            <a:r>
              <a:rPr lang="en-US" sz="2600">
                <a:latin typeface="Arial" charset="0"/>
                <a:cs typeface="Arial" charset="0"/>
              </a:rPr>
              <a:t>Ebb generation with flow pumping</a:t>
            </a:r>
          </a:p>
          <a:p>
            <a:pPr eaLnBrk="1" hangingPunct="1"/>
            <a:r>
              <a:rPr lang="en-US" sz="2600">
                <a:latin typeface="Arial" charset="0"/>
                <a:cs typeface="Arial" charset="0"/>
              </a:rPr>
              <a:t>16 km (9.6 mi) total barrage length</a:t>
            </a:r>
          </a:p>
          <a:p>
            <a:pPr eaLnBrk="1" hangingPunct="1"/>
            <a:r>
              <a:rPr lang="en-US" sz="2600">
                <a:latin typeface="Arial" charset="0"/>
                <a:cs typeface="Arial" charset="0"/>
              </a:rPr>
              <a:t>£8.2 ($15) billion estimated cost (1988)</a:t>
            </a:r>
          </a:p>
          <a:p>
            <a:pPr eaLnBrk="1" hangingPunct="1"/>
            <a:r>
              <a:rPr lang="en-US" sz="2600">
                <a:latin typeface="Arial" charset="0"/>
                <a:cs typeface="Arial" charset="0"/>
              </a:rPr>
              <a:t>Proposal developed, but never built </a:t>
            </a:r>
          </a:p>
          <a:p>
            <a:pPr lvl="1" eaLnBrk="1" hangingPunct="1"/>
            <a:r>
              <a:rPr lang="en-US" sz="2200">
                <a:latin typeface="Arial" charset="0"/>
                <a:cs typeface="Arial" charset="0"/>
              </a:rPr>
              <a:t>instructive to review proposed design and economics</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39</a:t>
            </a:fld>
            <a:endParaRPr lang="en-US" dirty="0"/>
          </a:p>
        </p:txBody>
      </p:sp>
    </p:spTree>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atin typeface="Garamond" charset="0"/>
              </a:rPr>
              <a:t>Ocean Energy History</a:t>
            </a:r>
          </a:p>
        </p:txBody>
      </p:sp>
      <p:graphicFrame>
        <p:nvGraphicFramePr>
          <p:cNvPr id="2" name="Table 1"/>
          <p:cNvGraphicFramePr>
            <a:graphicFrameLocks noGrp="1"/>
          </p:cNvGraphicFramePr>
          <p:nvPr/>
        </p:nvGraphicFramePr>
        <p:xfrm>
          <a:off x="574675" y="1090613"/>
          <a:ext cx="7983538" cy="4887911"/>
        </p:xfrm>
        <a:graphic>
          <a:graphicData uri="http://schemas.openxmlformats.org/drawingml/2006/table">
            <a:tbl>
              <a:tblPr firstRow="1" bandRow="1">
                <a:tableStyleId>{5C22544A-7EE6-4342-B048-85BDC9FD1C3A}</a:tableStyleId>
              </a:tblPr>
              <a:tblGrid>
                <a:gridCol w="1439654">
                  <a:extLst>
                    <a:ext uri="{9D8B030D-6E8A-4147-A177-3AD203B41FA5}">
                      <a16:colId xmlns:a16="http://schemas.microsoft.com/office/drawing/2014/main" val="20000"/>
                    </a:ext>
                  </a:extLst>
                </a:gridCol>
                <a:gridCol w="6543884">
                  <a:extLst>
                    <a:ext uri="{9D8B030D-6E8A-4147-A177-3AD203B41FA5}">
                      <a16:colId xmlns:a16="http://schemas.microsoft.com/office/drawing/2014/main" val="20001"/>
                    </a:ext>
                  </a:extLst>
                </a:gridCol>
              </a:tblGrid>
              <a:tr h="370912">
                <a:tc>
                  <a:txBody>
                    <a:bodyPr/>
                    <a:lstStyle/>
                    <a:p>
                      <a:r>
                        <a:rPr lang="en-US" sz="1800" dirty="0"/>
                        <a:t>Year(s)</a:t>
                      </a:r>
                    </a:p>
                  </a:txBody>
                  <a:tcPr marL="91429" marR="91429" marT="45729" marB="45729"/>
                </a:tc>
                <a:tc>
                  <a:txBody>
                    <a:bodyPr/>
                    <a:lstStyle/>
                    <a:p>
                      <a:r>
                        <a:rPr lang="en-US" sz="1800" dirty="0"/>
                        <a:t>Events</a:t>
                      </a:r>
                    </a:p>
                  </a:txBody>
                  <a:tcPr marL="91429" marR="91429" marT="45729" marB="45729"/>
                </a:tc>
                <a:extLst>
                  <a:ext uri="{0D108BD9-81ED-4DB2-BD59-A6C34878D82A}">
                    <a16:rowId xmlns:a16="http://schemas.microsoft.com/office/drawing/2014/main" val="10000"/>
                  </a:ext>
                </a:extLst>
              </a:tr>
              <a:tr h="370912">
                <a:tc>
                  <a:txBody>
                    <a:bodyPr/>
                    <a:lstStyle/>
                    <a:p>
                      <a:r>
                        <a:rPr lang="en-US" sz="1800" dirty="0"/>
                        <a:t>1966</a:t>
                      </a:r>
                    </a:p>
                  </a:txBody>
                  <a:tcPr marL="91429" marR="91429" marT="45729" marB="45729"/>
                </a:tc>
                <a:tc>
                  <a:txBody>
                    <a:bodyPr/>
                    <a:lstStyle/>
                    <a:p>
                      <a:r>
                        <a:rPr lang="en-US" sz="1800" dirty="0" err="1"/>
                        <a:t>Rance</a:t>
                      </a:r>
                      <a:r>
                        <a:rPr lang="en-US" sz="1800" dirty="0"/>
                        <a:t> River 240 MW tidal power plant</a:t>
                      </a:r>
                      <a:r>
                        <a:rPr lang="en-US" sz="1800" baseline="0" dirty="0"/>
                        <a:t> operational in France</a:t>
                      </a:r>
                      <a:endParaRPr lang="en-US" sz="1800" dirty="0"/>
                    </a:p>
                  </a:txBody>
                  <a:tcPr marL="91429" marR="91429" marT="45729" marB="45729"/>
                </a:tc>
                <a:extLst>
                  <a:ext uri="{0D108BD9-81ED-4DB2-BD59-A6C34878D82A}">
                    <a16:rowId xmlns:a16="http://schemas.microsoft.com/office/drawing/2014/main" val="10001"/>
                  </a:ext>
                </a:extLst>
              </a:tr>
              <a:tr h="370912">
                <a:tc>
                  <a:txBody>
                    <a:bodyPr/>
                    <a:lstStyle/>
                    <a:p>
                      <a:r>
                        <a:rPr lang="en-US" sz="1800" dirty="0"/>
                        <a:t>1972-1984</a:t>
                      </a:r>
                    </a:p>
                  </a:txBody>
                  <a:tcPr marL="91429" marR="91429" marT="45729" marB="45729"/>
                </a:tc>
                <a:tc>
                  <a:txBody>
                    <a:bodyPr/>
                    <a:lstStyle/>
                    <a:p>
                      <a:r>
                        <a:rPr lang="en-US" sz="1800" dirty="0"/>
                        <a:t>US OTEC program</a:t>
                      </a:r>
                    </a:p>
                  </a:txBody>
                  <a:tcPr marL="91429" marR="91429" marT="45729" marB="45729"/>
                </a:tc>
                <a:extLst>
                  <a:ext uri="{0D108BD9-81ED-4DB2-BD59-A6C34878D82A}">
                    <a16:rowId xmlns:a16="http://schemas.microsoft.com/office/drawing/2014/main" val="10002"/>
                  </a:ext>
                </a:extLst>
              </a:tr>
              <a:tr h="370912">
                <a:tc>
                  <a:txBody>
                    <a:bodyPr/>
                    <a:lstStyle/>
                    <a:p>
                      <a:r>
                        <a:rPr lang="en-US" sz="1800" dirty="0"/>
                        <a:t>1976-1982</a:t>
                      </a:r>
                    </a:p>
                  </a:txBody>
                  <a:tcPr marL="91429" marR="91429" marT="45729" marB="45729"/>
                </a:tc>
                <a:tc>
                  <a:txBody>
                    <a:bodyPr/>
                    <a:lstStyle/>
                    <a:p>
                      <a:r>
                        <a:rPr lang="en-US" sz="1800" dirty="0"/>
                        <a:t>British launch,</a:t>
                      </a:r>
                      <a:r>
                        <a:rPr lang="en-US" sz="1800" baseline="0" dirty="0"/>
                        <a:t> then quash, their wave power program</a:t>
                      </a:r>
                      <a:endParaRPr lang="en-US" sz="1800" dirty="0"/>
                    </a:p>
                  </a:txBody>
                  <a:tcPr marL="91429" marR="91429" marT="45729" marB="45729"/>
                </a:tc>
                <a:extLst>
                  <a:ext uri="{0D108BD9-81ED-4DB2-BD59-A6C34878D82A}">
                    <a16:rowId xmlns:a16="http://schemas.microsoft.com/office/drawing/2014/main" val="10003"/>
                  </a:ext>
                </a:extLst>
              </a:tr>
              <a:tr h="640205">
                <a:tc>
                  <a:txBody>
                    <a:bodyPr/>
                    <a:lstStyle/>
                    <a:p>
                      <a:r>
                        <a:rPr lang="en-US" sz="1800" dirty="0"/>
                        <a:t>1977</a:t>
                      </a:r>
                    </a:p>
                  </a:txBody>
                  <a:tcPr marL="91429" marR="91429" marT="45729" marB="45729"/>
                </a:tc>
                <a:tc>
                  <a:txBody>
                    <a:bodyPr/>
                    <a:lstStyle/>
                    <a:p>
                      <a:r>
                        <a:rPr lang="en-US" sz="1800" dirty="0"/>
                        <a:t>Wells invents turbine</a:t>
                      </a:r>
                      <a:r>
                        <a:rPr lang="en-US" sz="1800" baseline="0" dirty="0"/>
                        <a:t> which rotates in same direction when flow is reversed</a:t>
                      </a:r>
                      <a:endParaRPr lang="en-US" sz="1800" dirty="0"/>
                    </a:p>
                  </a:txBody>
                  <a:tcPr marL="91429" marR="91429" marT="45729" marB="45729"/>
                </a:tc>
                <a:extLst>
                  <a:ext uri="{0D108BD9-81ED-4DB2-BD59-A6C34878D82A}">
                    <a16:rowId xmlns:a16="http://schemas.microsoft.com/office/drawing/2014/main" val="10004"/>
                  </a:ext>
                </a:extLst>
              </a:tr>
              <a:tr h="370912">
                <a:tc>
                  <a:txBody>
                    <a:bodyPr/>
                    <a:lstStyle/>
                    <a:p>
                      <a:r>
                        <a:rPr lang="en-US" sz="1800" dirty="0"/>
                        <a:t>1978</a:t>
                      </a:r>
                    </a:p>
                  </a:txBody>
                  <a:tcPr marL="91429" marR="91429" marT="45729" marB="45729"/>
                </a:tc>
                <a:tc>
                  <a:txBody>
                    <a:bodyPr/>
                    <a:lstStyle/>
                    <a:p>
                      <a:r>
                        <a:rPr lang="en-US" sz="1800" dirty="0"/>
                        <a:t>Japanese</a:t>
                      </a:r>
                      <a:r>
                        <a:rPr lang="en-US" sz="1800" baseline="0" dirty="0"/>
                        <a:t> install 125 </a:t>
                      </a:r>
                      <a:r>
                        <a:rPr lang="en-US" sz="1800" baseline="0" dirty="0" err="1"/>
                        <a:t>kWe</a:t>
                      </a:r>
                      <a:r>
                        <a:rPr lang="en-US" sz="1800" baseline="0" dirty="0"/>
                        <a:t> wave power off Honshu</a:t>
                      </a:r>
                      <a:endParaRPr lang="en-US" sz="1800" dirty="0"/>
                    </a:p>
                  </a:txBody>
                  <a:tcPr marL="91429" marR="91429" marT="45729" marB="45729"/>
                </a:tc>
                <a:extLst>
                  <a:ext uri="{0D108BD9-81ED-4DB2-BD59-A6C34878D82A}">
                    <a16:rowId xmlns:a16="http://schemas.microsoft.com/office/drawing/2014/main" val="10005"/>
                  </a:ext>
                </a:extLst>
              </a:tr>
              <a:tr h="370912">
                <a:tc>
                  <a:txBody>
                    <a:bodyPr/>
                    <a:lstStyle/>
                    <a:p>
                      <a:r>
                        <a:rPr lang="en-US" sz="1800" dirty="0"/>
                        <a:t>1979</a:t>
                      </a:r>
                    </a:p>
                  </a:txBody>
                  <a:tcPr marL="91429" marR="91429" marT="45729" marB="45729"/>
                </a:tc>
                <a:tc>
                  <a:txBody>
                    <a:bodyPr/>
                    <a:lstStyle/>
                    <a:p>
                      <a:r>
                        <a:rPr lang="en-US" sz="1800" dirty="0"/>
                        <a:t>Mini-OTEC operated in Hawaii</a:t>
                      </a:r>
                      <a:r>
                        <a:rPr lang="en-US" sz="1800" baseline="0" dirty="0"/>
                        <a:t> by US &amp; in Shimane by Japan</a:t>
                      </a:r>
                      <a:endParaRPr lang="en-US" sz="1800" dirty="0"/>
                    </a:p>
                  </a:txBody>
                  <a:tcPr marL="91429" marR="91429" marT="45729" marB="45729"/>
                </a:tc>
                <a:extLst>
                  <a:ext uri="{0D108BD9-81ED-4DB2-BD59-A6C34878D82A}">
                    <a16:rowId xmlns:a16="http://schemas.microsoft.com/office/drawing/2014/main" val="10006"/>
                  </a:ext>
                </a:extLst>
              </a:tr>
              <a:tr h="370912">
                <a:tc>
                  <a:txBody>
                    <a:bodyPr/>
                    <a:lstStyle/>
                    <a:p>
                      <a:r>
                        <a:rPr lang="en-US" sz="1800" dirty="0"/>
                        <a:t>1984</a:t>
                      </a:r>
                    </a:p>
                  </a:txBody>
                  <a:tcPr marL="91429" marR="91429" marT="45729" marB="45729"/>
                </a:tc>
                <a:tc>
                  <a:txBody>
                    <a:bodyPr/>
                    <a:lstStyle/>
                    <a:p>
                      <a:r>
                        <a:rPr lang="en-US" sz="1800" dirty="0"/>
                        <a:t>20 MW Annapolis tidal station operational in Nova Scotia</a:t>
                      </a:r>
                    </a:p>
                  </a:txBody>
                  <a:tcPr marL="91429" marR="91429" marT="45729" marB="45729"/>
                </a:tc>
                <a:extLst>
                  <a:ext uri="{0D108BD9-81ED-4DB2-BD59-A6C34878D82A}">
                    <a16:rowId xmlns:a16="http://schemas.microsoft.com/office/drawing/2014/main" val="10007"/>
                  </a:ext>
                </a:extLst>
              </a:tr>
              <a:tr h="640205">
                <a:tc>
                  <a:txBody>
                    <a:bodyPr/>
                    <a:lstStyle/>
                    <a:p>
                      <a:r>
                        <a:rPr lang="en-US" sz="1800" dirty="0"/>
                        <a:t>1991-</a:t>
                      </a:r>
                    </a:p>
                  </a:txBody>
                  <a:tcPr marL="91429" marR="91429" marT="45729" marB="45729"/>
                </a:tc>
                <a:tc>
                  <a:txBody>
                    <a:bodyPr/>
                    <a:lstStyle/>
                    <a:p>
                      <a:r>
                        <a:rPr lang="en-US" sz="1800" dirty="0"/>
                        <a:t>Many different wave power</a:t>
                      </a:r>
                      <a:r>
                        <a:rPr lang="en-US" sz="1800" baseline="0" dirty="0"/>
                        <a:t> concepts developed and tested offshore in northern Europe</a:t>
                      </a:r>
                      <a:endParaRPr lang="en-US" sz="1800" dirty="0"/>
                    </a:p>
                  </a:txBody>
                  <a:tcPr marL="91429" marR="91429" marT="45729" marB="45729"/>
                </a:tc>
                <a:extLst>
                  <a:ext uri="{0D108BD9-81ED-4DB2-BD59-A6C34878D82A}">
                    <a16:rowId xmlns:a16="http://schemas.microsoft.com/office/drawing/2014/main" val="10008"/>
                  </a:ext>
                </a:extLst>
              </a:tr>
              <a:tr h="370912">
                <a:tc>
                  <a:txBody>
                    <a:bodyPr/>
                    <a:lstStyle/>
                    <a:p>
                      <a:r>
                        <a:rPr lang="en-US" sz="1800" dirty="0"/>
                        <a:t>2011</a:t>
                      </a:r>
                    </a:p>
                  </a:txBody>
                  <a:tcPr marL="91429" marR="91429" marT="45729" marB="45729"/>
                </a:tc>
                <a:tc>
                  <a:txBody>
                    <a:bodyPr/>
                    <a:lstStyle/>
                    <a:p>
                      <a:r>
                        <a:rPr lang="en-US" sz="1800" dirty="0" err="1"/>
                        <a:t>Sihwa</a:t>
                      </a:r>
                      <a:r>
                        <a:rPr lang="en-US" sz="1800" dirty="0"/>
                        <a:t> Lake 254 MW Tidal Power Plant in South Korea</a:t>
                      </a:r>
                    </a:p>
                  </a:txBody>
                  <a:tcPr marL="91429" marR="91429" marT="45729" marB="45729"/>
                </a:tc>
                <a:extLst>
                  <a:ext uri="{0D108BD9-81ED-4DB2-BD59-A6C34878D82A}">
                    <a16:rowId xmlns:a16="http://schemas.microsoft.com/office/drawing/2014/main" val="10009"/>
                  </a:ext>
                </a:extLst>
              </a:tr>
              <a:tr h="640205">
                <a:tc>
                  <a:txBody>
                    <a:bodyPr/>
                    <a:lstStyle/>
                    <a:p>
                      <a:r>
                        <a:rPr lang="en-US" sz="1800" dirty="0"/>
                        <a:t>2006</a:t>
                      </a:r>
                      <a:r>
                        <a:rPr lang="en-US" sz="1800" baseline="0" dirty="0"/>
                        <a:t>-</a:t>
                      </a:r>
                      <a:endParaRPr lang="en-US" sz="1800" dirty="0"/>
                    </a:p>
                  </a:txBody>
                  <a:tcPr marL="91429" marR="91429" marT="45729" marB="45729"/>
                </a:tc>
                <a:tc>
                  <a:txBody>
                    <a:bodyPr/>
                    <a:lstStyle/>
                    <a:p>
                      <a:r>
                        <a:rPr lang="en-US" sz="1800" dirty="0"/>
                        <a:t>Several</a:t>
                      </a:r>
                      <a:r>
                        <a:rPr lang="en-US" sz="1800" baseline="0" dirty="0"/>
                        <a:t> tidal stream projects developed and under development</a:t>
                      </a:r>
                      <a:endParaRPr lang="en-US" sz="1800" dirty="0"/>
                    </a:p>
                  </a:txBody>
                  <a:tcPr marL="91429" marR="91429" marT="45729" marB="45729"/>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r>
              <a:rPr lang="en-US" dirty="0"/>
              <a:t>8-</a:t>
            </a:r>
            <a:fld id="{5F518F90-7523-944C-B895-A12A60FCCCFB}" type="slidenum">
              <a:rPr lang="en-US" smtClean="0"/>
              <a:pPr/>
              <a:t>4</a:t>
            </a:fld>
            <a:endParaRPr lang="en-US" dirty="0"/>
          </a:p>
        </p:txBody>
      </p:sp>
    </p:spTree>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57200" y="228600"/>
            <a:ext cx="8229600" cy="987425"/>
          </a:xfrm>
        </p:spPr>
        <p:txBody>
          <a:bodyPr/>
          <a:lstStyle/>
          <a:p>
            <a:pPr eaLnBrk="1" hangingPunct="1"/>
            <a:r>
              <a:rPr lang="en-US" sz="3800">
                <a:latin typeface="Garamond" charset="0"/>
              </a:rPr>
              <a:t>Severn Barrage Proposed Layout</a:t>
            </a:r>
          </a:p>
        </p:txBody>
      </p:sp>
      <p:pic>
        <p:nvPicPr>
          <p:cNvPr id="47108" name="Picture 3" descr="GB Fig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223963"/>
            <a:ext cx="5943600" cy="4583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Text Box 4"/>
          <p:cNvSpPr txBox="1">
            <a:spLocks noChangeArrowheads="1"/>
          </p:cNvSpPr>
          <p:nvPr/>
        </p:nvSpPr>
        <p:spPr bwMode="auto">
          <a:xfrm>
            <a:off x="354013" y="6289675"/>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40</a:t>
            </a:fld>
            <a:endParaRPr lang="en-US" dirty="0"/>
          </a:p>
        </p:txBody>
      </p:sp>
    </p:spTree>
  </p:cSld>
  <p:clrMapOvr>
    <a:masterClrMapping/>
  </p:clrMapOvr>
  <p:transition>
    <p:pull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latin typeface="Garamond" charset="0"/>
              </a:rPr>
              <a:t>Estimated Effect on Tide Levels</a:t>
            </a:r>
          </a:p>
        </p:txBody>
      </p:sp>
      <p:pic>
        <p:nvPicPr>
          <p:cNvPr id="48132" name="Picture 3" descr="GB Fig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228725"/>
            <a:ext cx="4487863" cy="454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Text Box 4"/>
          <p:cNvSpPr txBox="1">
            <a:spLocks noChangeArrowheads="1"/>
          </p:cNvSpPr>
          <p:nvPr/>
        </p:nvSpPr>
        <p:spPr bwMode="auto">
          <a:xfrm>
            <a:off x="295275" y="6275388"/>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41</a:t>
            </a:fld>
            <a:endParaRPr lang="en-US" dirty="0"/>
          </a:p>
        </p:txBody>
      </p:sp>
    </p:spTree>
  </p:cSld>
  <p:clrMapOvr>
    <a:masterClrMapping/>
  </p:clrMapOvr>
  <p:transition>
    <p:pull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sz="3800">
                <a:latin typeface="Garamond" charset="0"/>
              </a:rPr>
              <a:t>Estimated Power Generation over Time</a:t>
            </a:r>
          </a:p>
        </p:txBody>
      </p:sp>
      <p:pic>
        <p:nvPicPr>
          <p:cNvPr id="49156" name="Picture 3" descr="GB Fig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963" y="1068388"/>
            <a:ext cx="8256587" cy="471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7" name="Text Box 4"/>
          <p:cNvSpPr txBox="1">
            <a:spLocks noChangeArrowheads="1"/>
          </p:cNvSpPr>
          <p:nvPr/>
        </p:nvSpPr>
        <p:spPr bwMode="auto">
          <a:xfrm>
            <a:off x="412750" y="6259513"/>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42</a:t>
            </a:fld>
            <a:endParaRPr lang="en-US" dirty="0"/>
          </a:p>
        </p:txBody>
      </p:sp>
    </p:spTree>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latin typeface="Garamond" charset="0"/>
              </a:rPr>
              <a:t>Offshore Tidal Lagoon</a:t>
            </a:r>
          </a:p>
        </p:txBody>
      </p:sp>
      <p:pic>
        <p:nvPicPr>
          <p:cNvPr id="53252" name="Picture 3" descr="GB Fig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6888" y="1011238"/>
            <a:ext cx="8147050" cy="4995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3" name="Text Box 4"/>
          <p:cNvSpPr txBox="1">
            <a:spLocks noChangeArrowheads="1"/>
          </p:cNvSpPr>
          <p:nvPr/>
        </p:nvSpPr>
        <p:spPr bwMode="auto">
          <a:xfrm>
            <a:off x="309563" y="6245225"/>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43</a:t>
            </a:fld>
            <a:endParaRPr lang="en-US" dirty="0"/>
          </a:p>
        </p:txBody>
      </p:sp>
    </p:spTree>
  </p:cSld>
  <p:clrMapOvr>
    <a:masterClrMapping/>
  </p:clrMapOvr>
  <p:transition>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z="3400">
                <a:latin typeface="Garamond" charset="0"/>
              </a:rPr>
              <a:t>Advantages &amp; Disadvantages of Tidal Barrages</a:t>
            </a:r>
          </a:p>
        </p:txBody>
      </p:sp>
      <p:sp>
        <p:nvSpPr>
          <p:cNvPr id="54276" name="Rectangle 3"/>
          <p:cNvSpPr>
            <a:spLocks noGrp="1" noChangeArrowheads="1"/>
          </p:cNvSpPr>
          <p:nvPr>
            <p:ph type="body" idx="1"/>
          </p:nvPr>
        </p:nvSpPr>
        <p:spPr>
          <a:xfrm>
            <a:off x="398463" y="981075"/>
            <a:ext cx="8229600" cy="5283200"/>
          </a:xfrm>
        </p:spPr>
        <p:txBody>
          <a:bodyPr/>
          <a:lstStyle/>
          <a:p>
            <a:pPr algn="ctr" eaLnBrk="1" hangingPunct="1">
              <a:lnSpc>
                <a:spcPct val="80000"/>
              </a:lnSpc>
              <a:buFont typeface="Wingdings" charset="0"/>
              <a:buNone/>
            </a:pPr>
            <a:r>
              <a:rPr lang="en-US" sz="2400">
                <a:latin typeface="Arial" charset="0"/>
              </a:rPr>
              <a:t>Advantages</a:t>
            </a:r>
          </a:p>
          <a:p>
            <a:pPr eaLnBrk="1" hangingPunct="1">
              <a:lnSpc>
                <a:spcPct val="80000"/>
              </a:lnSpc>
            </a:pPr>
            <a:r>
              <a:rPr lang="en-US" sz="2000">
                <a:latin typeface="Arial" charset="0"/>
              </a:rPr>
              <a:t>High predictability</a:t>
            </a:r>
          </a:p>
          <a:p>
            <a:pPr lvl="1" eaLnBrk="1" hangingPunct="1">
              <a:lnSpc>
                <a:spcPct val="80000"/>
              </a:lnSpc>
            </a:pPr>
            <a:r>
              <a:rPr lang="en-US" sz="1800">
                <a:latin typeface="Arial" charset="0"/>
              </a:rPr>
              <a:t>Tides predicted years in advance, unlike wind</a:t>
            </a:r>
          </a:p>
          <a:p>
            <a:pPr eaLnBrk="1" hangingPunct="1">
              <a:lnSpc>
                <a:spcPct val="80000"/>
              </a:lnSpc>
            </a:pPr>
            <a:r>
              <a:rPr lang="en-US" sz="2000">
                <a:latin typeface="Arial" charset="0"/>
              </a:rPr>
              <a:t>Similar to low-head dams: k</a:t>
            </a:r>
            <a:r>
              <a:rPr lang="en-US" sz="1900">
                <a:latin typeface="Arial" charset="0"/>
              </a:rPr>
              <a:t>nown technology</a:t>
            </a:r>
          </a:p>
          <a:p>
            <a:pPr eaLnBrk="1" hangingPunct="1">
              <a:lnSpc>
                <a:spcPct val="80000"/>
              </a:lnSpc>
            </a:pPr>
            <a:r>
              <a:rPr lang="en-US" sz="2000">
                <a:latin typeface="Arial" charset="0"/>
              </a:rPr>
              <a:t>Protection against floods</a:t>
            </a:r>
          </a:p>
          <a:p>
            <a:pPr eaLnBrk="1" hangingPunct="1">
              <a:lnSpc>
                <a:spcPct val="80000"/>
              </a:lnSpc>
            </a:pPr>
            <a:r>
              <a:rPr lang="en-US" sz="2000">
                <a:latin typeface="Arial" charset="0"/>
              </a:rPr>
              <a:t>Benefits for transportation (bridge)</a:t>
            </a:r>
          </a:p>
          <a:p>
            <a:pPr eaLnBrk="1" hangingPunct="1">
              <a:lnSpc>
                <a:spcPct val="80000"/>
              </a:lnSpc>
            </a:pPr>
            <a:r>
              <a:rPr lang="en-US" sz="2000">
                <a:latin typeface="Arial" charset="0"/>
              </a:rPr>
              <a:t>Some environmental benefits:  e.g., less turbidity – clearer water</a:t>
            </a:r>
          </a:p>
          <a:p>
            <a:pPr eaLnBrk="1" hangingPunct="1">
              <a:lnSpc>
                <a:spcPct val="80000"/>
              </a:lnSpc>
            </a:pPr>
            <a:endParaRPr lang="en-US" sz="2000">
              <a:latin typeface="Arial" charset="0"/>
            </a:endParaRPr>
          </a:p>
          <a:p>
            <a:pPr algn="ctr" eaLnBrk="1" hangingPunct="1">
              <a:lnSpc>
                <a:spcPct val="80000"/>
              </a:lnSpc>
              <a:buFont typeface="Wingdings" charset="0"/>
              <a:buNone/>
            </a:pPr>
            <a:r>
              <a:rPr lang="en-US" sz="2400">
                <a:latin typeface="Arial" charset="0"/>
              </a:rPr>
              <a:t>Disadvantages</a:t>
            </a:r>
          </a:p>
          <a:p>
            <a:pPr eaLnBrk="1" hangingPunct="1">
              <a:lnSpc>
                <a:spcPct val="80000"/>
              </a:lnSpc>
            </a:pPr>
            <a:r>
              <a:rPr lang="en-US" sz="2000">
                <a:latin typeface="Arial" charset="0"/>
              </a:rPr>
              <a:t>High capital costs</a:t>
            </a:r>
          </a:p>
          <a:p>
            <a:pPr eaLnBrk="1" hangingPunct="1">
              <a:lnSpc>
                <a:spcPct val="80000"/>
              </a:lnSpc>
            </a:pPr>
            <a:r>
              <a:rPr lang="en-US" sz="2000">
                <a:latin typeface="Arial" charset="0"/>
              </a:rPr>
              <a:t>Few attractive tidal power sites worldwide</a:t>
            </a:r>
          </a:p>
          <a:p>
            <a:pPr eaLnBrk="1" hangingPunct="1">
              <a:lnSpc>
                <a:spcPct val="80000"/>
              </a:lnSpc>
            </a:pPr>
            <a:r>
              <a:rPr lang="en-US" sz="2000">
                <a:latin typeface="Arial" charset="0"/>
              </a:rPr>
              <a:t>Intermittent power generation</a:t>
            </a:r>
          </a:p>
          <a:p>
            <a:pPr eaLnBrk="1" hangingPunct="1">
              <a:lnSpc>
                <a:spcPct val="80000"/>
              </a:lnSpc>
            </a:pPr>
            <a:r>
              <a:rPr lang="en-US" sz="2000">
                <a:latin typeface="Arial" charset="0"/>
              </a:rPr>
              <a:t>Silt accumulation behind barrage</a:t>
            </a:r>
          </a:p>
          <a:p>
            <a:pPr lvl="1" eaLnBrk="1" hangingPunct="1">
              <a:lnSpc>
                <a:spcPct val="80000"/>
              </a:lnSpc>
            </a:pPr>
            <a:r>
              <a:rPr lang="en-US" sz="1800">
                <a:latin typeface="Arial" charset="0"/>
              </a:rPr>
              <a:t>Accumulation of pollutants in mud</a:t>
            </a:r>
          </a:p>
          <a:p>
            <a:pPr eaLnBrk="1" hangingPunct="1">
              <a:lnSpc>
                <a:spcPct val="80000"/>
              </a:lnSpc>
            </a:pPr>
            <a:r>
              <a:rPr lang="en-US" sz="2000">
                <a:latin typeface="Arial" charset="0"/>
              </a:rPr>
              <a:t>Changes to estuary ecosystem</a:t>
            </a:r>
          </a:p>
          <a:p>
            <a:pPr lvl="1" eaLnBrk="1" hangingPunct="1">
              <a:lnSpc>
                <a:spcPct val="80000"/>
              </a:lnSpc>
            </a:pPr>
            <a:r>
              <a:rPr lang="en-US" sz="1900">
                <a:latin typeface="Arial" charset="0"/>
              </a:rPr>
              <a:t>less variation in tidal range, fewer mud flats</a:t>
            </a:r>
          </a:p>
          <a:p>
            <a:pPr eaLnBrk="1" hangingPunct="1">
              <a:lnSpc>
                <a:spcPct val="80000"/>
              </a:lnSpc>
            </a:pPr>
            <a:endParaRPr lang="en-US" sz="2100">
              <a:latin typeface="Arial" charset="0"/>
            </a:endParaRP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44</a:t>
            </a:fld>
            <a:endParaRPr lang="en-US" dirty="0"/>
          </a:p>
        </p:txBody>
      </p:sp>
    </p:spTree>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nvPr>
        </p:nvSpPr>
        <p:spPr/>
        <p:txBody>
          <a:bodyPr/>
          <a:lstStyle/>
          <a:p>
            <a:pPr eaLnBrk="1" hangingPunct="1"/>
            <a:r>
              <a:rPr lang="en-US">
                <a:latin typeface="Garamond" charset="0"/>
              </a:rPr>
              <a:t>Wave Energy</a:t>
            </a:r>
          </a:p>
        </p:txBody>
      </p:sp>
      <p:pic>
        <p:nvPicPr>
          <p:cNvPr id="55300" name="Picture 4" descr="GB Figure 8"/>
          <p:cNvPicPr>
            <a:picLocks noChangeAspect="1" noChangeArrowheads="1"/>
          </p:cNvPicPr>
          <p:nvPr/>
        </p:nvPicPr>
        <p:blipFill>
          <a:blip r:embed="rId3" cstate="email">
            <a:lum bright="6000" contrast="36000"/>
            <a:extLst>
              <a:ext uri="{28A0092B-C50C-407E-A947-70E740481C1C}">
                <a14:useLocalDpi xmlns:a14="http://schemas.microsoft.com/office/drawing/2010/main" val="0"/>
              </a:ext>
            </a:extLst>
          </a:blip>
          <a:srcRect/>
          <a:stretch>
            <a:fillRect/>
          </a:stretch>
        </p:blipFill>
        <p:spPr bwMode="auto">
          <a:xfrm>
            <a:off x="588963" y="2433638"/>
            <a:ext cx="8059737" cy="3573462"/>
          </a:xfrm>
          <a:prstGeom prst="rect">
            <a:avLst/>
          </a:prstGeom>
          <a:noFill/>
          <a:ln w="9525">
            <a:solidFill>
              <a:srgbClr val="009999"/>
            </a:solidFill>
            <a:miter lim="800000"/>
            <a:headEnd/>
            <a:tailEnd/>
          </a:ln>
          <a:extLst>
            <a:ext uri="{909E8E84-426E-40dd-AFC4-6F175D3DCCD1}">
              <a14:hiddenFill xmlns="" xmlns:a14="http://schemas.microsoft.com/office/drawing/2010/main">
                <a:solidFill>
                  <a:srgbClr val="FFFFFF"/>
                </a:solidFill>
              </a14:hiddenFill>
            </a:ext>
          </a:extLst>
        </p:spPr>
      </p:pic>
      <p:sp>
        <p:nvSpPr>
          <p:cNvPr id="55301" name="Text Box 5"/>
          <p:cNvSpPr txBox="1">
            <a:spLocks noChangeArrowheads="1"/>
          </p:cNvSpPr>
          <p:nvPr/>
        </p:nvSpPr>
        <p:spPr bwMode="auto">
          <a:xfrm>
            <a:off x="546100" y="6199188"/>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1A98D9E0-793C-3C4C-BF6D-17CE255EAB9D}" type="slidenum">
              <a:rPr lang="en-US" smtClean="0"/>
              <a:pPr/>
              <a:t>45</a:t>
            </a:fld>
            <a:endParaRPr lang="en-US" dirty="0"/>
          </a:p>
        </p:txBody>
      </p:sp>
    </p:spTree>
  </p:cSld>
  <p:clrMapOvr>
    <a:masterClrMapping/>
  </p:clrMapOvr>
  <p:transition>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82888" y="814388"/>
            <a:ext cx="5856287"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title"/>
          </p:nvPr>
        </p:nvSpPr>
        <p:spPr/>
        <p:txBody>
          <a:bodyPr/>
          <a:lstStyle/>
          <a:p>
            <a:pPr eaLnBrk="1" hangingPunct="1"/>
            <a:r>
              <a:rPr lang="en-US">
                <a:latin typeface="Garamond" charset="0"/>
              </a:rPr>
              <a:t>Simple Wave Energy Model</a:t>
            </a:r>
          </a:p>
        </p:txBody>
      </p:sp>
      <p:sp>
        <p:nvSpPr>
          <p:cNvPr id="571398" name="Rectangle 6"/>
          <p:cNvSpPr>
            <a:spLocks noChangeArrowheads="1"/>
          </p:cNvSpPr>
          <p:nvPr/>
        </p:nvSpPr>
        <p:spPr bwMode="auto">
          <a:xfrm>
            <a:off x="323850" y="1243013"/>
            <a:ext cx="2390775" cy="247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000"/>
              <a:t>Model assumes </a:t>
            </a:r>
          </a:p>
          <a:p>
            <a:pPr marL="669925" lvl="1" indent="-325438">
              <a:lnSpc>
                <a:spcPct val="90000"/>
              </a:lnSpc>
              <a:spcBef>
                <a:spcPct val="20000"/>
              </a:spcBef>
              <a:buClr>
                <a:schemeClr val="accent2"/>
              </a:buClr>
              <a:buSzPct val="60000"/>
              <a:buFont typeface="Wingdings" charset="0"/>
              <a:buChar char="q"/>
            </a:pPr>
            <a:r>
              <a:rPr lang="en-US"/>
              <a:t>Sinusoidal traveling wave</a:t>
            </a:r>
          </a:p>
          <a:p>
            <a:pPr marL="669925" lvl="1" indent="-325438">
              <a:lnSpc>
                <a:spcPct val="90000"/>
              </a:lnSpc>
              <a:spcBef>
                <a:spcPct val="20000"/>
              </a:spcBef>
              <a:buClr>
                <a:schemeClr val="accent2"/>
              </a:buClr>
              <a:buSzPct val="60000"/>
              <a:buFont typeface="Wingdings" charset="0"/>
              <a:buChar char="q"/>
            </a:pPr>
            <a:r>
              <a:rPr lang="en-US"/>
              <a:t>Kinetic energy of wave equals potential energy of wave</a:t>
            </a:r>
          </a:p>
        </p:txBody>
      </p:sp>
      <p:sp>
        <p:nvSpPr>
          <p:cNvPr id="56326" name="Rectangle 7"/>
          <p:cNvSpPr>
            <a:spLocks noChangeArrowheads="1"/>
          </p:cNvSpPr>
          <p:nvPr/>
        </p:nvSpPr>
        <p:spPr bwMode="auto">
          <a:xfrm>
            <a:off x="3376613" y="3981450"/>
            <a:ext cx="4219575" cy="442913"/>
          </a:xfrm>
          <a:prstGeom prst="rect">
            <a:avLst/>
          </a:prstGeom>
          <a:solidFill>
            <a:schemeClr val="bg1"/>
          </a:solidFill>
          <a:ln w="9525">
            <a:solidFill>
              <a:schemeClr val="bg1"/>
            </a:solidFill>
            <a:miter lim="800000"/>
            <a:headEnd/>
            <a:tailEnd/>
          </a:ln>
        </p:spPr>
        <p:txBody>
          <a:bodyPr wrap="none" anchor="ctr"/>
          <a:lstStyle/>
          <a:p>
            <a:endParaRPr lang="en-US"/>
          </a:p>
        </p:txBody>
      </p:sp>
      <p:graphicFrame>
        <p:nvGraphicFramePr>
          <p:cNvPr id="571400" name="Object 8"/>
          <p:cNvGraphicFramePr>
            <a:graphicFrameLocks noChangeAspect="1"/>
          </p:cNvGraphicFramePr>
          <p:nvPr/>
        </p:nvGraphicFramePr>
        <p:xfrm>
          <a:off x="858838" y="4745038"/>
          <a:ext cx="7032625" cy="914400"/>
        </p:xfrm>
        <a:graphic>
          <a:graphicData uri="http://schemas.openxmlformats.org/presentationml/2006/ole">
            <mc:AlternateContent xmlns:mc="http://schemas.openxmlformats.org/markup-compatibility/2006">
              <mc:Choice xmlns:v="urn:schemas-microsoft-com:vml" Requires="v">
                <p:oleObj name="Equation" r:id="rId3" imgW="3517900" imgH="457200" progId="Equation.DSMT4">
                  <p:embed/>
                </p:oleObj>
              </mc:Choice>
              <mc:Fallback>
                <p:oleObj name="Equation" r:id="rId3" imgW="3517900" imgH="4572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8" y="4745038"/>
                        <a:ext cx="7032625"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1401" name="Rectangle 9"/>
          <p:cNvSpPr>
            <a:spLocks noChangeArrowheads="1"/>
          </p:cNvSpPr>
          <p:nvPr/>
        </p:nvSpPr>
        <p:spPr bwMode="auto">
          <a:xfrm>
            <a:off x="561975" y="3640138"/>
            <a:ext cx="8229600"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accent1"/>
              </a:buClr>
              <a:buSzPct val="65000"/>
              <a:buFont typeface="Wingdings" charset="0"/>
              <a:buNone/>
            </a:pPr>
            <a:endParaRPr lang="en-US" sz="2000" dirty="0"/>
          </a:p>
          <a:p>
            <a:pPr marL="342900" indent="-342900">
              <a:lnSpc>
                <a:spcPct val="80000"/>
              </a:lnSpc>
              <a:spcBef>
                <a:spcPct val="20000"/>
              </a:spcBef>
              <a:buClr>
                <a:schemeClr val="accent1"/>
              </a:buClr>
              <a:buSzPct val="65000"/>
              <a:buFont typeface="Wingdings" charset="0"/>
              <a:buChar char="n"/>
            </a:pPr>
            <a:r>
              <a:rPr lang="en-US" sz="2000" dirty="0"/>
              <a:t>The potential energy of an individual wave above the low water level per unit width of </a:t>
            </a:r>
            <a:r>
              <a:rPr lang="en-US" sz="2000" dirty="0" err="1"/>
              <a:t>wavefront</a:t>
            </a:r>
            <a:r>
              <a:rPr lang="en-US" sz="2000" dirty="0"/>
              <a:t> is approximately</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46</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1398"/>
                                        </p:tgtEl>
                                        <p:attrNameLst>
                                          <p:attrName>style.visibility</p:attrName>
                                        </p:attrNameLst>
                                      </p:cBhvr>
                                      <p:to>
                                        <p:strVal val="visible"/>
                                      </p:to>
                                    </p:set>
                                    <p:animEffect transition="in" filter="blinds(horizontal)">
                                      <p:cBhvr>
                                        <p:cTn id="7" dur="500"/>
                                        <p:tgtEl>
                                          <p:spTgt spid="571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1401"/>
                                        </p:tgtEl>
                                        <p:attrNameLst>
                                          <p:attrName>style.visibility</p:attrName>
                                        </p:attrNameLst>
                                      </p:cBhvr>
                                      <p:to>
                                        <p:strVal val="visible"/>
                                      </p:to>
                                    </p:set>
                                    <p:animEffect transition="in" filter="blinds(horizontal)">
                                      <p:cBhvr>
                                        <p:cTn id="12" dur="500"/>
                                        <p:tgtEl>
                                          <p:spTgt spid="571401"/>
                                        </p:tgtEl>
                                      </p:cBhvr>
                                    </p:animEffect>
                                  </p:childTnLst>
                                </p:cTn>
                              </p:par>
                              <p:par>
                                <p:cTn id="13" presetID="3" presetClass="entr" presetSubtype="10" fill="hold" nodeType="withEffect">
                                  <p:stCondLst>
                                    <p:cond delay="0"/>
                                  </p:stCondLst>
                                  <p:childTnLst>
                                    <p:set>
                                      <p:cBhvr>
                                        <p:cTn id="14" dur="1" fill="hold">
                                          <p:stCondLst>
                                            <p:cond delay="0"/>
                                          </p:stCondLst>
                                        </p:cTn>
                                        <p:tgtEl>
                                          <p:spTgt spid="571400"/>
                                        </p:tgtEl>
                                        <p:attrNameLst>
                                          <p:attrName>style.visibility</p:attrName>
                                        </p:attrNameLst>
                                      </p:cBhvr>
                                      <p:to>
                                        <p:strVal val="visible"/>
                                      </p:to>
                                    </p:set>
                                    <p:animEffect transition="in" filter="blinds(horizontal)">
                                      <p:cBhvr>
                                        <p:cTn id="15" dur="500"/>
                                        <p:tgtEl>
                                          <p:spTgt spid="571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8" grpId="0"/>
      <p:bldP spid="57140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9" name="Rectangle 7"/>
          <p:cNvSpPr>
            <a:spLocks noChangeArrowheads="1"/>
          </p:cNvSpPr>
          <p:nvPr/>
        </p:nvSpPr>
        <p:spPr bwMode="auto">
          <a:xfrm>
            <a:off x="473075" y="771525"/>
            <a:ext cx="8097838"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accent1"/>
              </a:buClr>
              <a:buSzPct val="65000"/>
              <a:buFont typeface="Wingdings" charset="0"/>
              <a:buNone/>
            </a:pPr>
            <a:endParaRPr lang="en-US" sz="2000" dirty="0"/>
          </a:p>
          <a:p>
            <a:pPr marL="342900" indent="-342900">
              <a:lnSpc>
                <a:spcPct val="80000"/>
              </a:lnSpc>
              <a:spcBef>
                <a:spcPct val="20000"/>
              </a:spcBef>
              <a:buClr>
                <a:schemeClr val="accent1"/>
              </a:buClr>
              <a:buSzPct val="65000"/>
              <a:buFont typeface="Wingdings" charset="0"/>
              <a:buChar char="n"/>
            </a:pPr>
            <a:r>
              <a:rPr lang="en-US" sz="2000" dirty="0"/>
              <a:t>Kinetic energy of the wave is approximately equal to the potential energy so that the total wave energy per unit width is:</a:t>
            </a:r>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r>
              <a:rPr lang="en-US" sz="2000" dirty="0"/>
              <a:t>Wavelength can be approximated in terms of the period </a:t>
            </a:r>
            <a:r>
              <a:rPr lang="en-US" sz="2000" dirty="0">
                <a:latin typeface="Symbol" charset="0"/>
              </a:rPr>
              <a:t>(t</a:t>
            </a:r>
            <a:r>
              <a:rPr lang="en-US" sz="2000" dirty="0"/>
              <a:t>) as</a:t>
            </a:r>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endParaRPr lang="en-US" sz="2000" dirty="0"/>
          </a:p>
          <a:p>
            <a:pPr marL="342900" indent="-342900">
              <a:lnSpc>
                <a:spcPct val="80000"/>
              </a:lnSpc>
              <a:spcBef>
                <a:spcPct val="20000"/>
              </a:spcBef>
              <a:buClr>
                <a:schemeClr val="accent1"/>
              </a:buClr>
              <a:buSzPct val="65000"/>
              <a:buFont typeface="Wingdings" charset="0"/>
              <a:buChar char="n"/>
            </a:pPr>
            <a:r>
              <a:rPr lang="en-US" sz="2000" dirty="0"/>
              <a:t>Average “power” per unit width of a wave is the total energy  per unit width divided by the period of the wave (energy per unit time):</a:t>
            </a:r>
          </a:p>
        </p:txBody>
      </p:sp>
      <p:sp>
        <p:nvSpPr>
          <p:cNvPr id="57348" name="Rectangle 3"/>
          <p:cNvSpPr>
            <a:spLocks noGrp="1" noChangeArrowheads="1"/>
          </p:cNvSpPr>
          <p:nvPr>
            <p:ph type="title"/>
          </p:nvPr>
        </p:nvSpPr>
        <p:spPr/>
        <p:txBody>
          <a:bodyPr/>
          <a:lstStyle/>
          <a:p>
            <a:pPr eaLnBrk="1" hangingPunct="1"/>
            <a:r>
              <a:rPr lang="en-US">
                <a:latin typeface="Garamond" charset="0"/>
              </a:rPr>
              <a:t>Simple Wave Energy Model</a:t>
            </a:r>
          </a:p>
        </p:txBody>
      </p:sp>
      <p:graphicFrame>
        <p:nvGraphicFramePr>
          <p:cNvPr id="57349" name="Object 6"/>
          <p:cNvGraphicFramePr>
            <a:graphicFrameLocks noChangeAspect="1"/>
          </p:cNvGraphicFramePr>
          <p:nvPr/>
        </p:nvGraphicFramePr>
        <p:xfrm>
          <a:off x="2924175" y="1830388"/>
          <a:ext cx="1935163" cy="714375"/>
        </p:xfrm>
        <a:graphic>
          <a:graphicData uri="http://schemas.openxmlformats.org/presentationml/2006/ole">
            <mc:AlternateContent xmlns:mc="http://schemas.openxmlformats.org/markup-compatibility/2006">
              <mc:Choice xmlns:v="urn:schemas-microsoft-com:vml" Requires="v">
                <p:oleObj name="Equation" r:id="rId2" imgW="1066337" imgH="393529" progId="Equation.DSMT4">
                  <p:embed/>
                </p:oleObj>
              </mc:Choice>
              <mc:Fallback>
                <p:oleObj name="Equation" r:id="rId2" imgW="1066337" imgH="393529"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830388"/>
                        <a:ext cx="1935163" cy="714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2360" name="Object 8"/>
          <p:cNvGraphicFramePr>
            <a:graphicFrameLocks noChangeAspect="1"/>
          </p:cNvGraphicFramePr>
          <p:nvPr/>
        </p:nvGraphicFramePr>
        <p:xfrm>
          <a:off x="3233738" y="3325813"/>
          <a:ext cx="1019175" cy="800100"/>
        </p:xfrm>
        <a:graphic>
          <a:graphicData uri="http://schemas.openxmlformats.org/presentationml/2006/ole">
            <mc:AlternateContent xmlns:mc="http://schemas.openxmlformats.org/markup-compatibility/2006">
              <mc:Choice xmlns:v="urn:schemas-microsoft-com:vml" Requires="v">
                <p:oleObj name="Equation" r:id="rId4" imgW="533169" imgH="418918" progId="Equation.DSMT4">
                  <p:embed/>
                </p:oleObj>
              </mc:Choice>
              <mc:Fallback>
                <p:oleObj name="Equation" r:id="rId4" imgW="533169" imgH="418918"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3325813"/>
                        <a:ext cx="1019175" cy="80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2361" name="Object 9"/>
          <p:cNvGraphicFramePr>
            <a:graphicFrameLocks noChangeAspect="1"/>
          </p:cNvGraphicFramePr>
          <p:nvPr/>
        </p:nvGraphicFramePr>
        <p:xfrm>
          <a:off x="1762125" y="5057775"/>
          <a:ext cx="4422775" cy="760413"/>
        </p:xfrm>
        <a:graphic>
          <a:graphicData uri="http://schemas.openxmlformats.org/presentationml/2006/ole">
            <mc:AlternateContent xmlns:mc="http://schemas.openxmlformats.org/markup-compatibility/2006">
              <mc:Choice xmlns:v="urn:schemas-microsoft-com:vml" Requires="v">
                <p:oleObj name="Equation" r:id="rId6" imgW="2438400" imgH="419100" progId="Equation.DSMT4">
                  <p:embed/>
                </p:oleObj>
              </mc:Choice>
              <mc:Fallback>
                <p:oleObj name="Equation" r:id="rId6" imgW="2438400" imgH="4191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25" y="5057775"/>
                        <a:ext cx="4422775" cy="760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47</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2359">
                                            <p:txEl>
                                              <p:pRg st="6" end="6"/>
                                            </p:txEl>
                                          </p:spTgt>
                                        </p:tgtEl>
                                        <p:attrNameLst>
                                          <p:attrName>style.visibility</p:attrName>
                                        </p:attrNameLst>
                                      </p:cBhvr>
                                      <p:to>
                                        <p:strVal val="visible"/>
                                      </p:to>
                                    </p:set>
                                    <p:animEffect transition="in" filter="blinds(horizontal)">
                                      <p:cBhvr>
                                        <p:cTn id="7" dur="500"/>
                                        <p:tgtEl>
                                          <p:spTgt spid="612359">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2360"/>
                                        </p:tgtEl>
                                        <p:attrNameLst>
                                          <p:attrName>style.visibility</p:attrName>
                                        </p:attrNameLst>
                                      </p:cBhvr>
                                      <p:to>
                                        <p:strVal val="visible"/>
                                      </p:to>
                                    </p:set>
                                    <p:animEffect transition="in" filter="blinds(horizontal)">
                                      <p:cBhvr>
                                        <p:cTn id="10" dur="500"/>
                                        <p:tgtEl>
                                          <p:spTgt spid="6123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12359">
                                            <p:txEl>
                                              <p:pRg st="11" end="11"/>
                                            </p:txEl>
                                          </p:spTgt>
                                        </p:tgtEl>
                                        <p:attrNameLst>
                                          <p:attrName>style.visibility</p:attrName>
                                        </p:attrNameLst>
                                      </p:cBhvr>
                                      <p:to>
                                        <p:strVal val="visible"/>
                                      </p:to>
                                    </p:set>
                                    <p:animEffect transition="in" filter="blinds(horizontal)">
                                      <p:cBhvr>
                                        <p:cTn id="15" dur="500"/>
                                        <p:tgtEl>
                                          <p:spTgt spid="612359">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12361"/>
                                        </p:tgtEl>
                                        <p:attrNameLst>
                                          <p:attrName>style.visibility</p:attrName>
                                        </p:attrNameLst>
                                      </p:cBhvr>
                                      <p:to>
                                        <p:strVal val="visible"/>
                                      </p:to>
                                    </p:set>
                                    <p:animEffect transition="in" filter="blinds(horizontal)">
                                      <p:cBhvr>
                                        <p:cTn id="18" dur="500"/>
                                        <p:tgtEl>
                                          <p:spTgt spid="61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9" name="Rectangle 7"/>
          <p:cNvSpPr>
            <a:spLocks noChangeArrowheads="1"/>
          </p:cNvSpPr>
          <p:nvPr/>
        </p:nvSpPr>
        <p:spPr bwMode="auto">
          <a:xfrm>
            <a:off x="473075" y="771525"/>
            <a:ext cx="8097838" cy="889000"/>
          </a:xfrm>
          <a:prstGeom prst="rect">
            <a:avLst/>
          </a:prstGeom>
          <a:noFill/>
          <a:ln w="9525">
            <a:noFill/>
            <a:miter lim="800000"/>
            <a:headEnd/>
            <a:tailEnd/>
          </a:ln>
          <a:effectLst/>
        </p:spPr>
        <p:txBody>
          <a:bodyPr/>
          <a:lstStyle/>
          <a:p>
            <a:pPr marL="342900" indent="-342900">
              <a:lnSpc>
                <a:spcPct val="80000"/>
              </a:lnSpc>
              <a:spcBef>
                <a:spcPct val="20000"/>
              </a:spcBef>
              <a:buClr>
                <a:schemeClr val="accent1"/>
              </a:buClr>
              <a:buSzPct val="65000"/>
              <a:buFont typeface="Wingdings" pitchFamily="2" charset="2"/>
              <a:buNone/>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r>
              <a:rPr lang="en-US" sz="2000" dirty="0">
                <a:ea typeface="+mn-ea"/>
              </a:rPr>
              <a:t>Conversion to power per unit wave area (</a:t>
            </a:r>
            <a:r>
              <a:rPr lang="en-US" sz="2000" i="1" dirty="0">
                <a:ea typeface="+mn-ea"/>
              </a:rPr>
              <a:t>A = </a:t>
            </a:r>
            <a:r>
              <a:rPr lang="en-US" sz="2000" i="1" dirty="0" err="1">
                <a:latin typeface="Symbol" pitchFamily="18" charset="2"/>
                <a:ea typeface="+mn-ea"/>
              </a:rPr>
              <a:t>l</a:t>
            </a:r>
            <a:r>
              <a:rPr lang="en-US" sz="2000" i="1" dirty="0" err="1">
                <a:ea typeface="+mn-ea"/>
              </a:rPr>
              <a:t>W</a:t>
            </a:r>
            <a:r>
              <a:rPr lang="en-US" sz="2000" dirty="0">
                <a:ea typeface="+mn-ea"/>
              </a:rPr>
              <a:t>) gives</a:t>
            </a: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r>
              <a:rPr lang="en-US" sz="2000" dirty="0">
                <a:ea typeface="+mn-ea"/>
              </a:rPr>
              <a:t>Can also relate to the wave frequency </a:t>
            </a:r>
            <a:r>
              <a:rPr lang="en-US" sz="2000" dirty="0">
                <a:latin typeface="Symbol" pitchFamily="18" charset="2"/>
                <a:ea typeface="+mn-ea"/>
              </a:rPr>
              <a:t>(</a:t>
            </a:r>
            <a:r>
              <a:rPr lang="en-US" sz="2000" i="1" dirty="0">
                <a:latin typeface="+mn-lt"/>
                <a:ea typeface="+mn-ea"/>
              </a:rPr>
              <a:t>f = 1/</a:t>
            </a:r>
            <a:r>
              <a:rPr lang="en-US" sz="2000" i="1" dirty="0">
                <a:latin typeface="Symbol" pitchFamily="18" charset="2"/>
                <a:ea typeface="+mn-ea"/>
              </a:rPr>
              <a:t>t</a:t>
            </a:r>
            <a:r>
              <a:rPr lang="en-US" sz="2000" dirty="0">
                <a:ea typeface="+mn-ea"/>
              </a:rPr>
              <a:t>) or the wave speed (</a:t>
            </a:r>
            <a:r>
              <a:rPr lang="en-US" sz="2000" i="1" dirty="0">
                <a:ea typeface="+mn-ea"/>
              </a:rPr>
              <a:t>V = </a:t>
            </a:r>
            <a:r>
              <a:rPr lang="en-US" sz="2000" i="1" dirty="0">
                <a:latin typeface="Symbol" pitchFamily="18" charset="2"/>
                <a:ea typeface="+mn-ea"/>
              </a:rPr>
              <a:t>l/t</a:t>
            </a:r>
            <a:r>
              <a:rPr lang="en-US" sz="2000" dirty="0">
                <a:latin typeface="Symbol" pitchFamily="18" charset="2"/>
                <a:ea typeface="+mn-ea"/>
              </a:rPr>
              <a:t>)</a:t>
            </a: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endParaRPr lang="en-US" sz="2000" dirty="0">
              <a:ea typeface="+mn-ea"/>
            </a:endParaRPr>
          </a:p>
          <a:p>
            <a:pPr marL="342900" indent="-342900">
              <a:lnSpc>
                <a:spcPct val="80000"/>
              </a:lnSpc>
              <a:spcBef>
                <a:spcPct val="20000"/>
              </a:spcBef>
              <a:buClr>
                <a:schemeClr val="accent1"/>
              </a:buClr>
              <a:buSzPct val="65000"/>
              <a:buFont typeface="Wingdings" pitchFamily="2" charset="2"/>
              <a:buChar char="n"/>
              <a:defRPr/>
            </a:pPr>
            <a:r>
              <a:rPr lang="en-US" sz="2000" dirty="0">
                <a:ea typeface="+mn-ea"/>
              </a:rPr>
              <a:t>Comparison with result in the book that uses the wave amplitude instead of wave height (</a:t>
            </a:r>
            <a:r>
              <a:rPr lang="en-US" sz="2000" i="1" dirty="0">
                <a:ea typeface="+mn-ea"/>
              </a:rPr>
              <a:t>a = h/2</a:t>
            </a:r>
            <a:r>
              <a:rPr lang="en-US" sz="2000" dirty="0">
                <a:ea typeface="+mn-ea"/>
              </a:rPr>
              <a:t>)</a:t>
            </a:r>
          </a:p>
        </p:txBody>
      </p:sp>
      <p:sp>
        <p:nvSpPr>
          <p:cNvPr id="58372" name="Rectangle 3"/>
          <p:cNvSpPr>
            <a:spLocks noGrp="1" noChangeArrowheads="1"/>
          </p:cNvSpPr>
          <p:nvPr>
            <p:ph type="title"/>
          </p:nvPr>
        </p:nvSpPr>
        <p:spPr>
          <a:xfrm>
            <a:off x="457200" y="277813"/>
            <a:ext cx="8229600" cy="636587"/>
          </a:xfrm>
        </p:spPr>
        <p:txBody>
          <a:bodyPr/>
          <a:lstStyle/>
          <a:p>
            <a:pPr eaLnBrk="1" hangingPunct="1"/>
            <a:r>
              <a:rPr lang="en-US">
                <a:latin typeface="Garamond" charset="0"/>
              </a:rPr>
              <a:t>Simple Wave Energy Model</a:t>
            </a:r>
          </a:p>
        </p:txBody>
      </p:sp>
      <p:graphicFrame>
        <p:nvGraphicFramePr>
          <p:cNvPr id="58373" name="Object 9"/>
          <p:cNvGraphicFramePr>
            <a:graphicFrameLocks noChangeAspect="1"/>
          </p:cNvGraphicFramePr>
          <p:nvPr/>
        </p:nvGraphicFramePr>
        <p:xfrm>
          <a:off x="2163763" y="1573213"/>
          <a:ext cx="2801937" cy="857250"/>
        </p:xfrm>
        <a:graphic>
          <a:graphicData uri="http://schemas.openxmlformats.org/presentationml/2006/ole">
            <mc:AlternateContent xmlns:mc="http://schemas.openxmlformats.org/markup-compatibility/2006">
              <mc:Choice xmlns:v="urn:schemas-microsoft-com:vml" Requires="v">
                <p:oleObj name="Equation" r:id="rId2" imgW="1371600" imgH="419100" progId="Equation.DSMT4">
                  <p:embed/>
                </p:oleObj>
              </mc:Choice>
              <mc:Fallback>
                <p:oleObj name="Equation" r:id="rId2" imgW="1371600" imgH="419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1573213"/>
                        <a:ext cx="2801937"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1106488" y="3344863"/>
          <a:ext cx="2413000" cy="803275"/>
        </p:xfrm>
        <a:graphic>
          <a:graphicData uri="http://schemas.openxmlformats.org/presentationml/2006/ole">
            <mc:AlternateContent xmlns:mc="http://schemas.openxmlformats.org/markup-compatibility/2006">
              <mc:Choice xmlns:v="urn:schemas-microsoft-com:vml" Requires="v">
                <p:oleObj name="Equation" r:id="rId4" imgW="1180588" imgH="393529" progId="Equation.DSMT4">
                  <p:embed/>
                </p:oleObj>
              </mc:Choice>
              <mc:Fallback>
                <p:oleObj name="Equation" r:id="rId4" imgW="1180588" imgH="393529"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3344863"/>
                        <a:ext cx="2413000" cy="80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3940175" y="3302000"/>
          <a:ext cx="2489200" cy="857250"/>
        </p:xfrm>
        <a:graphic>
          <a:graphicData uri="http://schemas.openxmlformats.org/presentationml/2006/ole">
            <mc:AlternateContent xmlns:mc="http://schemas.openxmlformats.org/markup-compatibility/2006">
              <mc:Choice xmlns:v="urn:schemas-microsoft-com:vml" Requires="v">
                <p:oleObj name="Equation" r:id="rId6" imgW="1219200" imgH="419100" progId="Equation.DSMT4">
                  <p:embed/>
                </p:oleObj>
              </mc:Choice>
              <mc:Fallback>
                <p:oleObj name="Equation" r:id="rId6" imgW="1219200" imgH="4191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175" y="3302000"/>
                        <a:ext cx="24892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9"/>
          <p:cNvGraphicFramePr>
            <a:graphicFrameLocks noChangeAspect="1"/>
          </p:cNvGraphicFramePr>
          <p:nvPr/>
        </p:nvGraphicFramePr>
        <p:xfrm>
          <a:off x="2917825" y="5026025"/>
          <a:ext cx="2438400" cy="803275"/>
        </p:xfrm>
        <a:graphic>
          <a:graphicData uri="http://schemas.openxmlformats.org/presentationml/2006/ole">
            <mc:AlternateContent xmlns:mc="http://schemas.openxmlformats.org/markup-compatibility/2006">
              <mc:Choice xmlns:v="urn:schemas-microsoft-com:vml" Requires="v">
                <p:oleObj name="Equation" r:id="rId8" imgW="1193800" imgH="393700" progId="Equation.DSMT4">
                  <p:embed/>
                </p:oleObj>
              </mc:Choice>
              <mc:Fallback>
                <p:oleObj name="Equation" r:id="rId8" imgW="1193800" imgH="3937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7825" y="5026025"/>
                        <a:ext cx="2438400" cy="80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48</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2359">
                                            <p:txEl>
                                              <p:pRg st="6" end="6"/>
                                            </p:txEl>
                                          </p:spTgt>
                                        </p:tgtEl>
                                        <p:attrNameLst>
                                          <p:attrName>style.visibility</p:attrName>
                                        </p:attrNameLst>
                                      </p:cBhvr>
                                      <p:to>
                                        <p:strVal val="visible"/>
                                      </p:to>
                                    </p:set>
                                    <p:animEffect transition="in" filter="blinds(horizontal)">
                                      <p:cBhvr>
                                        <p:cTn id="7" dur="500"/>
                                        <p:tgtEl>
                                          <p:spTgt spid="612359">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12359">
                                            <p:txEl>
                                              <p:pRg st="11" end="11"/>
                                            </p:txEl>
                                          </p:spTgt>
                                        </p:tgtEl>
                                        <p:attrNameLst>
                                          <p:attrName>style.visibility</p:attrName>
                                        </p:attrNameLst>
                                      </p:cBhvr>
                                      <p:to>
                                        <p:strVal val="visible"/>
                                      </p:to>
                                    </p:set>
                                    <p:animEffect transition="in" filter="blinds(horizontal)">
                                      <p:cBhvr>
                                        <p:cTn id="18" dur="500"/>
                                        <p:tgtEl>
                                          <p:spTgt spid="612359">
                                            <p:txEl>
                                              <p:pRg st="11" end="1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latin typeface="Garamond" charset="0"/>
              </a:rPr>
              <a:t>Example – Wave Energy Potential </a:t>
            </a:r>
          </a:p>
        </p:txBody>
      </p:sp>
      <p:sp>
        <p:nvSpPr>
          <p:cNvPr id="59396" name="Rectangle 3"/>
          <p:cNvSpPr>
            <a:spLocks noGrp="1" noChangeArrowheads="1"/>
          </p:cNvSpPr>
          <p:nvPr>
            <p:ph type="body" idx="1"/>
          </p:nvPr>
        </p:nvSpPr>
        <p:spPr>
          <a:xfrm>
            <a:off x="371475" y="1044575"/>
            <a:ext cx="8229600" cy="1600200"/>
          </a:xfrm>
          <a:noFill/>
        </p:spPr>
        <p:txBody>
          <a:bodyPr/>
          <a:lstStyle/>
          <a:p>
            <a:pPr marL="0" indent="0" eaLnBrk="1" hangingPunct="1">
              <a:buFont typeface="Wingdings" charset="0"/>
              <a:buNone/>
            </a:pPr>
            <a:r>
              <a:rPr lang="en-US" sz="2000" dirty="0">
                <a:latin typeface="Arial" charset="0"/>
              </a:rPr>
              <a:t>A 2-m ocean wave has a period of 5 seconds.  Estimate the wavelength, the wave velocity, and the maximum power that can be recovered per unit width of the </a:t>
            </a:r>
            <a:r>
              <a:rPr lang="en-US" sz="2000" dirty="0" err="1">
                <a:latin typeface="Arial" charset="0"/>
              </a:rPr>
              <a:t>wavefront</a:t>
            </a:r>
            <a:r>
              <a:rPr lang="en-US" sz="2000" dirty="0">
                <a:latin typeface="Arial" charset="0"/>
              </a:rPr>
              <a:t> and per unit area of the wave.</a:t>
            </a:r>
          </a:p>
        </p:txBody>
      </p:sp>
      <p:sp>
        <p:nvSpPr>
          <p:cNvPr id="59397" name="Rectangle 4"/>
          <p:cNvSpPr>
            <a:spLocks noChangeArrowheads="1"/>
          </p:cNvSpPr>
          <p:nvPr/>
        </p:nvSpPr>
        <p:spPr bwMode="auto">
          <a:xfrm>
            <a:off x="425450" y="2347913"/>
            <a:ext cx="8718550" cy="311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"General Properties"</a:t>
            </a:r>
          </a:p>
          <a:p>
            <a:r>
              <a:rPr lang="en-US"/>
              <a:t>g = 9.8  "acceleration due to gravity, m/s^2"</a:t>
            </a:r>
          </a:p>
          <a:p>
            <a:r>
              <a:rPr lang="en-US"/>
              <a:t>rho_w = 1025  "sea water density, kg/m^3"</a:t>
            </a:r>
          </a:p>
          <a:p>
            <a:endParaRPr lang="en-US"/>
          </a:p>
          <a:p>
            <a:r>
              <a:rPr lang="en-US"/>
              <a:t>"Given Wave Characteristics"</a:t>
            </a:r>
          </a:p>
          <a:p>
            <a:r>
              <a:rPr lang="en-US"/>
              <a:t>h = 2   "wave height, m"</a:t>
            </a:r>
          </a:p>
          <a:p>
            <a:r>
              <a:rPr lang="en-US"/>
              <a:t>T = 5  "wave period, s"</a:t>
            </a:r>
          </a:p>
          <a:p>
            <a:endParaRPr lang="en-US"/>
          </a:p>
          <a:p>
            <a:r>
              <a:rPr lang="en-US"/>
              <a:t>"Wavelength and Velocity"</a:t>
            </a:r>
          </a:p>
          <a:p>
            <a:r>
              <a:rPr lang="en-US"/>
              <a:t>Lambda = g*T^2/(2*pi)  "wavelength, m"</a:t>
            </a:r>
          </a:p>
          <a:p>
            <a:r>
              <a:rPr lang="en-US"/>
              <a:t>V = Lambda/T  "velocity, m/s"</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atin typeface="Garamond" charset="0"/>
              </a:rPr>
              <a:t>Ocean Energy Resources</a:t>
            </a:r>
          </a:p>
        </p:txBody>
      </p:sp>
      <p:pic>
        <p:nvPicPr>
          <p:cNvPr id="7172"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2425" y="915988"/>
            <a:ext cx="8181975" cy="4992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5</a:t>
            </a:fld>
            <a:endParaRPr lang="en-US" dirty="0"/>
          </a:p>
        </p:txBody>
      </p:sp>
    </p:spTree>
  </p:cSld>
  <p:clrMapOvr>
    <a:masterClrMapping/>
  </p:clrMapOvr>
  <p:transition>
    <p:pull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latin typeface="Garamond" charset="0"/>
              </a:rPr>
              <a:t>Example – Wave Energy Potential </a:t>
            </a:r>
          </a:p>
        </p:txBody>
      </p:sp>
      <p:sp>
        <p:nvSpPr>
          <p:cNvPr id="60420" name="Rectangle 4"/>
          <p:cNvSpPr>
            <a:spLocks noChangeArrowheads="1"/>
          </p:cNvSpPr>
          <p:nvPr/>
        </p:nvSpPr>
        <p:spPr bwMode="auto">
          <a:xfrm>
            <a:off x="425450" y="1198563"/>
            <a:ext cx="7118350" cy="1465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"Power per unit width of wave front"</a:t>
            </a:r>
          </a:p>
          <a:p>
            <a:r>
              <a:rPr lang="en-US"/>
              <a:t>P_max = 1/16/pi*rho_w*g^2*h^2*T*convert(kg-m/s^3,kW/m)</a:t>
            </a:r>
          </a:p>
          <a:p>
            <a:endParaRPr lang="en-US"/>
          </a:p>
          <a:p>
            <a:r>
              <a:rPr lang="en-US"/>
              <a:t>"Power per unit area of the wave"</a:t>
            </a:r>
          </a:p>
          <a:p>
            <a:r>
              <a:rPr lang="en-US"/>
              <a:t>P_dens = P_max/Lambda</a:t>
            </a:r>
          </a:p>
        </p:txBody>
      </p:sp>
      <p:pic>
        <p:nvPicPr>
          <p:cNvPr id="604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3141663"/>
            <a:ext cx="7915275" cy="130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atin typeface="Garamond" charset="0"/>
              </a:rPr>
              <a:t>Global Wave Energy Averages</a:t>
            </a:r>
          </a:p>
        </p:txBody>
      </p:sp>
      <p:pic>
        <p:nvPicPr>
          <p:cNvPr id="61444" name="Picture 3" descr="Wave Energy Potential in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217613"/>
            <a:ext cx="8266113" cy="429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5" name="Rectangle 4"/>
          <p:cNvSpPr>
            <a:spLocks noChangeArrowheads="1"/>
          </p:cNvSpPr>
          <p:nvPr/>
        </p:nvSpPr>
        <p:spPr bwMode="auto">
          <a:xfrm>
            <a:off x="473075" y="6280150"/>
            <a:ext cx="33559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000"/>
              <a:t>http://www.wavedragon.net/technology/wave-energy.htm</a:t>
            </a:r>
          </a:p>
        </p:txBody>
      </p:sp>
      <p:sp>
        <p:nvSpPr>
          <p:cNvPr id="61446" name="Text Box 5"/>
          <p:cNvSpPr txBox="1">
            <a:spLocks noChangeArrowheads="1"/>
          </p:cNvSpPr>
          <p:nvPr/>
        </p:nvSpPr>
        <p:spPr bwMode="auto">
          <a:xfrm>
            <a:off x="995363" y="5524500"/>
            <a:ext cx="69644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dirty="0"/>
              <a:t>Average wave energy (est.) in kW/m (kW per meter of wave width)</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51</a:t>
            </a:fld>
            <a:endParaRPr lang="en-US" dirty="0"/>
          </a:p>
        </p:txBody>
      </p:sp>
    </p:spTree>
  </p:cSld>
  <p:clrMapOvr>
    <a:masterClrMapping/>
  </p:clrMapOvr>
  <p:transition>
    <p:pull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atin typeface="Garamond" charset="0"/>
              </a:rPr>
              <a:t>Wave Concentration Effects</a:t>
            </a:r>
          </a:p>
        </p:txBody>
      </p:sp>
      <p:pic>
        <p:nvPicPr>
          <p:cNvPr id="62468" name="Picture 3" descr="GB Fig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1019175"/>
            <a:ext cx="6545263" cy="486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9" name="Text Box 4"/>
          <p:cNvSpPr txBox="1">
            <a:spLocks noChangeArrowheads="1"/>
          </p:cNvSpPr>
          <p:nvPr/>
        </p:nvSpPr>
        <p:spPr bwMode="auto">
          <a:xfrm>
            <a:off x="382588" y="6303963"/>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52</a:t>
            </a:fld>
            <a:endParaRPr lang="en-US" dirty="0"/>
          </a:p>
        </p:txBody>
      </p:sp>
    </p:spTree>
  </p:cSld>
  <p:clrMapOvr>
    <a:masterClrMapping/>
  </p:clrMapOvr>
  <p:transition>
    <p:pull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atin typeface="Garamond" charset="0"/>
              </a:rPr>
              <a:t>Tapered Channel (Tapchan)</a:t>
            </a:r>
          </a:p>
        </p:txBody>
      </p:sp>
      <p:pic>
        <p:nvPicPr>
          <p:cNvPr id="63492" name="Picture 6"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201738"/>
            <a:ext cx="4762500" cy="368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3"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5178425" y="2505076"/>
            <a:ext cx="3951287" cy="290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4" name="Text Box 9"/>
          <p:cNvSpPr txBox="1">
            <a:spLocks noChangeArrowheads="1"/>
          </p:cNvSpPr>
          <p:nvPr/>
        </p:nvSpPr>
        <p:spPr bwMode="auto">
          <a:xfrm>
            <a:off x="6637338" y="1439863"/>
            <a:ext cx="958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Norway</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53</a:t>
            </a:fld>
            <a:endParaRPr lang="en-US" dirty="0"/>
          </a:p>
        </p:txBody>
      </p:sp>
    </p:spTree>
  </p:cSld>
  <p:clrMapOvr>
    <a:masterClrMapping/>
  </p:clrMapOvr>
  <p:transition>
    <p:pull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a:latin typeface="Garamond" charset="0"/>
              </a:rPr>
              <a:t>Wave Energy Potential</a:t>
            </a:r>
          </a:p>
        </p:txBody>
      </p:sp>
      <p:sp>
        <p:nvSpPr>
          <p:cNvPr id="64516" name="Rectangle 3"/>
          <p:cNvSpPr>
            <a:spLocks noGrp="1" noChangeArrowheads="1"/>
          </p:cNvSpPr>
          <p:nvPr>
            <p:ph type="body" idx="1"/>
          </p:nvPr>
        </p:nvSpPr>
        <p:spPr>
          <a:xfrm>
            <a:off x="384175" y="1157288"/>
            <a:ext cx="8229600" cy="4530725"/>
          </a:xfrm>
        </p:spPr>
        <p:txBody>
          <a:bodyPr/>
          <a:lstStyle/>
          <a:p>
            <a:pPr eaLnBrk="1" hangingPunct="1"/>
            <a:r>
              <a:rPr lang="en-US" sz="2600">
                <a:latin typeface="Arial" charset="0"/>
              </a:rPr>
              <a:t>Potential of 1,500 – 7,500 TWh/year </a:t>
            </a:r>
          </a:p>
          <a:p>
            <a:pPr lvl="1" eaLnBrk="1" hangingPunct="1"/>
            <a:r>
              <a:rPr lang="en-US" sz="2200">
                <a:latin typeface="Arial" charset="0"/>
              </a:rPr>
              <a:t>10 and 50% of the world’s yearly electricity demand</a:t>
            </a:r>
          </a:p>
          <a:p>
            <a:pPr lvl="1" eaLnBrk="1" hangingPunct="1"/>
            <a:r>
              <a:rPr lang="en-US" sz="2200">
                <a:latin typeface="Arial" charset="0"/>
              </a:rPr>
              <a:t>IEA (International Energy Agency) </a:t>
            </a:r>
          </a:p>
          <a:p>
            <a:pPr eaLnBrk="1" hangingPunct="1"/>
            <a:endParaRPr lang="en-US" sz="2600">
              <a:latin typeface="Arial" charset="0"/>
            </a:endParaRPr>
          </a:p>
          <a:p>
            <a:pPr eaLnBrk="1" hangingPunct="1"/>
            <a:r>
              <a:rPr lang="en-US" sz="2600">
                <a:latin typeface="Arial" charset="0"/>
              </a:rPr>
              <a:t>200,000 MW installed wave and tidal energy power forecast by 2050 </a:t>
            </a:r>
          </a:p>
          <a:p>
            <a:pPr lvl="1" eaLnBrk="1" hangingPunct="1"/>
            <a:r>
              <a:rPr lang="en-US" sz="2200">
                <a:latin typeface="Arial" charset="0"/>
              </a:rPr>
              <a:t>Power production of 6 TWh/y</a:t>
            </a:r>
          </a:p>
          <a:p>
            <a:pPr lvl="1" eaLnBrk="1" hangingPunct="1"/>
            <a:r>
              <a:rPr lang="en-US" sz="2200">
                <a:latin typeface="Arial" charset="0"/>
              </a:rPr>
              <a:t>Load factor of 0.35</a:t>
            </a:r>
          </a:p>
          <a:p>
            <a:pPr lvl="1" eaLnBrk="1" hangingPunct="1"/>
            <a:r>
              <a:rPr lang="en-US" sz="2200">
                <a:latin typeface="Arial" charset="0"/>
              </a:rPr>
              <a:t>DTI and Carbon Trust (UK)</a:t>
            </a:r>
            <a:br>
              <a:rPr lang="en-US" sz="2200">
                <a:latin typeface="Arial" charset="0"/>
              </a:rPr>
            </a:br>
            <a:endParaRPr lang="en-US" sz="2200">
              <a:latin typeface="Arial" charset="0"/>
            </a:endParaRPr>
          </a:p>
          <a:p>
            <a:pPr eaLnBrk="1" hangingPunct="1"/>
            <a:endParaRPr lang="en-US" sz="2600">
              <a:latin typeface="Arial" charset="0"/>
            </a:endParaRP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54</a:t>
            </a:fld>
            <a:endParaRPr lang="en-US" dirty="0"/>
          </a:p>
        </p:txBody>
      </p:sp>
    </p:spTree>
  </p:cSld>
  <p:clrMapOvr>
    <a:masterClrMapping/>
  </p:clrMapOvr>
  <p:transition>
    <p:pull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latin typeface="Garamond" charset="0"/>
              </a:rPr>
              <a:t>Different Wave Energy Concepts</a:t>
            </a:r>
          </a:p>
        </p:txBody>
      </p:sp>
      <p:sp>
        <p:nvSpPr>
          <p:cNvPr id="65540" name="Rectangle 3"/>
          <p:cNvSpPr>
            <a:spLocks noGrp="1" noChangeArrowheads="1"/>
          </p:cNvSpPr>
          <p:nvPr>
            <p:ph type="body" idx="1"/>
          </p:nvPr>
        </p:nvSpPr>
        <p:spPr>
          <a:xfrm>
            <a:off x="303213" y="942975"/>
            <a:ext cx="8215312" cy="5192713"/>
          </a:xfrm>
        </p:spPr>
        <p:txBody>
          <a:bodyPr/>
          <a:lstStyle/>
          <a:p>
            <a:pPr eaLnBrk="1" hangingPunct="1">
              <a:lnSpc>
                <a:spcPct val="90000"/>
              </a:lnSpc>
            </a:pPr>
            <a:r>
              <a:rPr lang="en-US" sz="2400" dirty="0">
                <a:latin typeface="Arial" charset="0"/>
              </a:rPr>
              <a:t>Methods of Wave Capture</a:t>
            </a:r>
          </a:p>
          <a:p>
            <a:pPr lvl="1" eaLnBrk="1" hangingPunct="1">
              <a:lnSpc>
                <a:spcPct val="90000"/>
              </a:lnSpc>
            </a:pPr>
            <a:r>
              <a:rPr lang="en-US" sz="2000" dirty="0">
                <a:latin typeface="Arial" charset="0"/>
              </a:rPr>
              <a:t>point absorber or buoy </a:t>
            </a:r>
          </a:p>
          <a:p>
            <a:pPr lvl="1" eaLnBrk="1" hangingPunct="1">
              <a:lnSpc>
                <a:spcPct val="90000"/>
              </a:lnSpc>
            </a:pPr>
            <a:r>
              <a:rPr lang="en-US" sz="2000">
                <a:latin typeface="Arial" charset="0"/>
              </a:rPr>
              <a:t>surface </a:t>
            </a:r>
            <a:r>
              <a:rPr lang="en-US" sz="2000" dirty="0">
                <a:latin typeface="Arial" charset="0"/>
              </a:rPr>
              <a:t>following, attenuator</a:t>
            </a:r>
          </a:p>
          <a:p>
            <a:pPr lvl="1" eaLnBrk="1" hangingPunct="1">
              <a:lnSpc>
                <a:spcPct val="90000"/>
              </a:lnSpc>
            </a:pPr>
            <a:r>
              <a:rPr lang="en-US" sz="2000" dirty="0">
                <a:latin typeface="Arial" charset="0"/>
              </a:rPr>
              <a:t>terminator, lining perpendicular to wave propagation</a:t>
            </a:r>
          </a:p>
          <a:p>
            <a:pPr lvl="1" eaLnBrk="1" hangingPunct="1">
              <a:lnSpc>
                <a:spcPct val="90000"/>
              </a:lnSpc>
            </a:pPr>
            <a:r>
              <a:rPr lang="en-US" sz="2000" dirty="0">
                <a:latin typeface="Arial" charset="0"/>
              </a:rPr>
              <a:t>oscillating water column</a:t>
            </a:r>
          </a:p>
          <a:p>
            <a:pPr lvl="1" eaLnBrk="1" hangingPunct="1">
              <a:lnSpc>
                <a:spcPct val="90000"/>
              </a:lnSpc>
            </a:pPr>
            <a:r>
              <a:rPr lang="en-US" sz="2000" dirty="0">
                <a:latin typeface="Arial" charset="0"/>
              </a:rPr>
              <a:t>overtopping</a:t>
            </a:r>
            <a:r>
              <a:rPr lang="en-US" sz="1900" dirty="0">
                <a:latin typeface="Arial" charset="0"/>
              </a:rPr>
              <a:t> </a:t>
            </a:r>
          </a:p>
          <a:p>
            <a:pPr eaLnBrk="1" hangingPunct="1">
              <a:lnSpc>
                <a:spcPct val="90000"/>
              </a:lnSpc>
            </a:pPr>
            <a:r>
              <a:rPr lang="en-US" sz="2400" dirty="0">
                <a:latin typeface="Arial" charset="0"/>
              </a:rPr>
              <a:t>Locations</a:t>
            </a:r>
          </a:p>
          <a:p>
            <a:pPr lvl="1" eaLnBrk="1" hangingPunct="1">
              <a:lnSpc>
                <a:spcPct val="90000"/>
              </a:lnSpc>
            </a:pPr>
            <a:r>
              <a:rPr lang="en-US" sz="2000" dirty="0">
                <a:latin typeface="Arial" charset="0"/>
              </a:rPr>
              <a:t>shoreline, </a:t>
            </a:r>
            <a:r>
              <a:rPr lang="en-US" sz="2000" dirty="0" err="1">
                <a:latin typeface="Arial" charset="0"/>
              </a:rPr>
              <a:t>nearshore</a:t>
            </a:r>
            <a:r>
              <a:rPr lang="en-US" sz="2000" dirty="0">
                <a:latin typeface="Arial" charset="0"/>
              </a:rPr>
              <a:t>, and offshore</a:t>
            </a:r>
          </a:p>
          <a:p>
            <a:pPr lvl="1" eaLnBrk="1" hangingPunct="1">
              <a:lnSpc>
                <a:spcPct val="90000"/>
              </a:lnSpc>
            </a:pPr>
            <a:r>
              <a:rPr lang="en-US" sz="2000" dirty="0">
                <a:latin typeface="Arial" charset="0"/>
              </a:rPr>
              <a:t>some designs incorporate reflectors as a means of increasing wave energy at the point of capture</a:t>
            </a:r>
          </a:p>
          <a:p>
            <a:pPr eaLnBrk="1" hangingPunct="1">
              <a:lnSpc>
                <a:spcPct val="90000"/>
              </a:lnSpc>
            </a:pPr>
            <a:r>
              <a:rPr lang="en-US" sz="2400" dirty="0">
                <a:latin typeface="Arial" charset="0"/>
              </a:rPr>
              <a:t>Power Take-offs</a:t>
            </a:r>
          </a:p>
          <a:p>
            <a:pPr lvl="1" eaLnBrk="1" hangingPunct="1">
              <a:lnSpc>
                <a:spcPct val="90000"/>
              </a:lnSpc>
            </a:pPr>
            <a:r>
              <a:rPr lang="en-US" sz="2000" dirty="0">
                <a:latin typeface="Arial" charset="0"/>
              </a:rPr>
              <a:t>hydraulic ram</a:t>
            </a:r>
          </a:p>
          <a:p>
            <a:pPr lvl="1" eaLnBrk="1" hangingPunct="1">
              <a:lnSpc>
                <a:spcPct val="90000"/>
              </a:lnSpc>
            </a:pPr>
            <a:r>
              <a:rPr lang="en-US" sz="2000" dirty="0">
                <a:latin typeface="Arial" charset="0"/>
              </a:rPr>
              <a:t>pump-to-shore</a:t>
            </a:r>
          </a:p>
          <a:p>
            <a:pPr lvl="1" eaLnBrk="1" hangingPunct="1">
              <a:lnSpc>
                <a:spcPct val="90000"/>
              </a:lnSpc>
            </a:pPr>
            <a:r>
              <a:rPr lang="en-US" sz="2000" dirty="0">
                <a:latin typeface="Arial" charset="0"/>
              </a:rPr>
              <a:t>hydroelectric or air turbine</a:t>
            </a:r>
          </a:p>
          <a:p>
            <a:pPr lvl="1" eaLnBrk="1" hangingPunct="1">
              <a:lnSpc>
                <a:spcPct val="90000"/>
              </a:lnSpc>
            </a:pPr>
            <a:r>
              <a:rPr lang="en-US" sz="2000" dirty="0">
                <a:latin typeface="Arial" charset="0"/>
              </a:rPr>
              <a:t>linear electrical generator</a:t>
            </a:r>
            <a:endParaRPr lang="en-US" sz="2400" dirty="0">
              <a:latin typeface="Arial" charset="0"/>
            </a:endParaRPr>
          </a:p>
          <a:p>
            <a:pPr eaLnBrk="1" hangingPunct="1">
              <a:lnSpc>
                <a:spcPct val="90000"/>
              </a:lnSpc>
              <a:buFont typeface="Wingdings" charset="0"/>
              <a:buNone/>
            </a:pPr>
            <a:endParaRPr lang="en-US" sz="2400" dirty="0">
              <a:latin typeface="Arial" charset="0"/>
            </a:endParaRP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55</a:t>
            </a:fld>
            <a:endParaRPr lang="en-US" dirty="0"/>
          </a:p>
        </p:txBody>
      </p:sp>
    </p:spTree>
  </p:cSld>
  <p:clrMapOvr>
    <a:masterClrMapping/>
  </p:clrMapOvr>
  <p:transition>
    <p:pull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a:latin typeface="Garamond" charset="0"/>
              </a:rPr>
              <a:t>Oscillating Water Column</a:t>
            </a:r>
          </a:p>
        </p:txBody>
      </p:sp>
      <p:pic>
        <p:nvPicPr>
          <p:cNvPr id="66564" name="Picture 3" descr="prince1-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057275"/>
            <a:ext cx="2687638" cy="242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5" name="Picture 4" descr="prince2-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3643313"/>
            <a:ext cx="2673350" cy="241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6" name="Picture 5" descr="wav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350" y="2270125"/>
            <a:ext cx="4868863" cy="290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7" name="Rectangle 6"/>
          <p:cNvSpPr>
            <a:spLocks noChangeArrowheads="1"/>
          </p:cNvSpPr>
          <p:nvPr/>
        </p:nvSpPr>
        <p:spPr bwMode="auto">
          <a:xfrm>
            <a:off x="0" y="6589713"/>
            <a:ext cx="51069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000"/>
              <a:t>http://www.oceansatlas.com/unatlas/uses/EnergyResources/Background/Wave/W2.html</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56</a:t>
            </a:fld>
            <a:endParaRPr lang="en-US" dirty="0"/>
          </a:p>
        </p:txBody>
      </p:sp>
    </p:spTree>
  </p:cSld>
  <p:clrMapOvr>
    <a:masterClrMapping/>
  </p:clrMapOvr>
  <p:transition>
    <p:pull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a:latin typeface="Garamond" charset="0"/>
              </a:rPr>
              <a:t>Oscillating Column Cross-Section</a:t>
            </a:r>
          </a:p>
        </p:txBody>
      </p:sp>
      <p:pic>
        <p:nvPicPr>
          <p:cNvPr id="67588" name="Picture 3" descr="GB Figure 8"/>
          <p:cNvPicPr>
            <a:picLocks noChangeAspect="1" noChangeArrowheads="1"/>
          </p:cNvPicPr>
          <p:nvPr/>
        </p:nvPicPr>
        <p:blipFill>
          <a:blip r:embed="rId2" cstate="email">
            <a:lum bright="12000" contrast="12000"/>
            <a:extLst>
              <a:ext uri="{28A0092B-C50C-407E-A947-70E740481C1C}">
                <a14:useLocalDpi xmlns:a14="http://schemas.microsoft.com/office/drawing/2010/main" val="0"/>
              </a:ext>
            </a:extLst>
          </a:blip>
          <a:srcRect/>
          <a:stretch>
            <a:fillRect/>
          </a:stretch>
        </p:blipFill>
        <p:spPr bwMode="auto">
          <a:xfrm>
            <a:off x="409575" y="949325"/>
            <a:ext cx="7202488" cy="5173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9" name="Text Box 4"/>
          <p:cNvSpPr txBox="1">
            <a:spLocks noChangeArrowheads="1"/>
          </p:cNvSpPr>
          <p:nvPr/>
        </p:nvSpPr>
        <p:spPr bwMode="auto">
          <a:xfrm>
            <a:off x="457200" y="6332538"/>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pic>
        <p:nvPicPr>
          <p:cNvPr id="67590" name="Picture 5" descr="GB Fig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443038"/>
            <a:ext cx="2371725"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57</a:t>
            </a:fld>
            <a:endParaRPr lang="en-US" dirty="0"/>
          </a:p>
        </p:txBody>
      </p:sp>
    </p:spTree>
  </p:cSld>
  <p:clrMapOvr>
    <a:masterClrMapping/>
  </p:clrMapOvr>
  <p:transition>
    <p:pull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a:latin typeface="Garamond" charset="0"/>
              </a:rPr>
              <a:t>LIMPET Oscillating Water Column</a:t>
            </a:r>
          </a:p>
        </p:txBody>
      </p:sp>
      <p:sp>
        <p:nvSpPr>
          <p:cNvPr id="68612" name="Rectangle 3"/>
          <p:cNvSpPr>
            <a:spLocks noGrp="1" noChangeArrowheads="1"/>
          </p:cNvSpPr>
          <p:nvPr>
            <p:ph type="body" sz="half" idx="2"/>
          </p:nvPr>
        </p:nvSpPr>
        <p:spPr/>
        <p:txBody>
          <a:bodyPr/>
          <a:lstStyle/>
          <a:p>
            <a:pPr eaLnBrk="1" hangingPunct="1"/>
            <a:r>
              <a:rPr lang="en-US" sz="2600">
                <a:latin typeface="Arial" charset="0"/>
              </a:rPr>
              <a:t>Completed in 2000</a:t>
            </a:r>
          </a:p>
          <a:p>
            <a:pPr eaLnBrk="1" hangingPunct="1"/>
            <a:r>
              <a:rPr lang="en-US" sz="2600">
                <a:latin typeface="Arial" charset="0"/>
              </a:rPr>
              <a:t>Scottish Isles</a:t>
            </a:r>
          </a:p>
          <a:p>
            <a:pPr eaLnBrk="1" hangingPunct="1"/>
            <a:r>
              <a:rPr lang="en-US" sz="2600">
                <a:latin typeface="Arial" charset="0"/>
              </a:rPr>
              <a:t>Two counter-rotating Wells turbines</a:t>
            </a:r>
          </a:p>
          <a:p>
            <a:pPr eaLnBrk="1" hangingPunct="1"/>
            <a:r>
              <a:rPr lang="en-US" sz="2600">
                <a:latin typeface="Arial" charset="0"/>
              </a:rPr>
              <a:t>Two generators</a:t>
            </a:r>
          </a:p>
          <a:p>
            <a:pPr eaLnBrk="1" hangingPunct="1"/>
            <a:r>
              <a:rPr lang="en-US" sz="2600">
                <a:latin typeface="Arial" charset="0"/>
              </a:rPr>
              <a:t>500 kW max power</a:t>
            </a:r>
          </a:p>
        </p:txBody>
      </p:sp>
      <p:pic>
        <p:nvPicPr>
          <p:cNvPr id="68613" name="Picture 4" descr="GB Figure 8"/>
          <p:cNvPicPr>
            <a:picLocks noChangeAspect="1" noChangeArrowheads="1"/>
          </p:cNvPicPr>
          <p:nvPr/>
        </p:nvPicPr>
        <p:blipFill>
          <a:blip r:embed="rId2" cstate="email">
            <a:lum bright="24000" contrast="18000"/>
            <a:extLst>
              <a:ext uri="{28A0092B-C50C-407E-A947-70E740481C1C}">
                <a14:useLocalDpi xmlns:a14="http://schemas.microsoft.com/office/drawing/2010/main" val="0"/>
              </a:ext>
            </a:extLst>
          </a:blip>
          <a:srcRect r="33333"/>
          <a:stretch>
            <a:fillRect/>
          </a:stretch>
        </p:blipFill>
        <p:spPr bwMode="auto">
          <a:xfrm>
            <a:off x="914400" y="1524000"/>
            <a:ext cx="3556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4" name="Text Box 5"/>
          <p:cNvSpPr txBox="1">
            <a:spLocks noChangeArrowheads="1"/>
          </p:cNvSpPr>
          <p:nvPr/>
        </p:nvSpPr>
        <p:spPr bwMode="auto">
          <a:xfrm>
            <a:off x="0" y="6613525"/>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DD72191B-3546-6A43-A7E1-E87D06D8168A}" type="slidenum">
              <a:rPr lang="en-US" smtClean="0"/>
              <a:pPr/>
              <a:t>58</a:t>
            </a:fld>
            <a:endParaRPr lang="en-US" dirty="0"/>
          </a:p>
        </p:txBody>
      </p:sp>
    </p:spTree>
  </p:cSld>
  <p:clrMapOvr>
    <a:masterClrMapping/>
  </p:clrMapOvr>
  <p:transition>
    <p:pull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latin typeface="Garamond" charset="0"/>
              </a:rPr>
              <a:t>“Mighty Whale” Design – Japan</a:t>
            </a:r>
          </a:p>
        </p:txBody>
      </p:sp>
      <p:sp>
        <p:nvSpPr>
          <p:cNvPr id="69636" name="Rectangle 3"/>
          <p:cNvSpPr>
            <a:spLocks noChangeArrowheads="1"/>
          </p:cNvSpPr>
          <p:nvPr/>
        </p:nvSpPr>
        <p:spPr bwMode="auto">
          <a:xfrm>
            <a:off x="5791200" y="6243638"/>
            <a:ext cx="276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000"/>
              <a:t>http://www.jamstec.go.jp/jamstec/MTD/Whale/</a:t>
            </a:r>
          </a:p>
        </p:txBody>
      </p:sp>
      <p:pic>
        <p:nvPicPr>
          <p:cNvPr id="69637" name="Picture 6" descr="GB Figure 8"/>
          <p:cNvPicPr>
            <a:picLocks noChangeAspect="1" noChangeArrowheads="1"/>
          </p:cNvPicPr>
          <p:nvPr/>
        </p:nvPicPr>
        <p:blipFill>
          <a:blip r:embed="rId3" cstate="email">
            <a:lum bright="6000" contrast="24000"/>
            <a:extLst>
              <a:ext uri="{28A0092B-C50C-407E-A947-70E740481C1C}">
                <a14:useLocalDpi xmlns:a14="http://schemas.microsoft.com/office/drawing/2010/main" val="0"/>
              </a:ext>
            </a:extLst>
          </a:blip>
          <a:srcRect/>
          <a:stretch>
            <a:fillRect/>
          </a:stretch>
        </p:blipFill>
        <p:spPr bwMode="auto">
          <a:xfrm>
            <a:off x="157163" y="957263"/>
            <a:ext cx="5791200" cy="447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8804" name="Picture 4" descr="m-prot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004888"/>
            <a:ext cx="3886200" cy="364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9" name="Text Box 7"/>
          <p:cNvSpPr txBox="1">
            <a:spLocks noChangeArrowheads="1"/>
          </p:cNvSpPr>
          <p:nvPr/>
        </p:nvSpPr>
        <p:spPr bwMode="auto">
          <a:xfrm>
            <a:off x="546100" y="5446713"/>
            <a:ext cx="3436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pic>
        <p:nvPicPr>
          <p:cNvPr id="69640" name="Picture 8" descr="turb"/>
          <p:cNvPicPr>
            <a:picLocks noChangeAspect="1" noChangeArrowheads="1"/>
          </p:cNvPicPr>
          <p:nvPr/>
        </p:nvPicPr>
        <p:blipFill>
          <a:blip r:embed="rId5" cstate="email">
            <a:lum bright="24000" contrast="24000"/>
            <a:extLst>
              <a:ext uri="{28A0092B-C50C-407E-A947-70E740481C1C}">
                <a14:useLocalDpi xmlns:a14="http://schemas.microsoft.com/office/drawing/2010/main" val="0"/>
              </a:ext>
            </a:extLst>
          </a:blip>
          <a:srcRect/>
          <a:stretch>
            <a:fillRect/>
          </a:stretch>
        </p:blipFill>
        <p:spPr bwMode="auto">
          <a:xfrm>
            <a:off x="5935663" y="4205288"/>
            <a:ext cx="2509837" cy="188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59</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8804"/>
                                        </p:tgtEl>
                                        <p:attrNameLst>
                                          <p:attrName>style.visibility</p:attrName>
                                        </p:attrNameLst>
                                      </p:cBhvr>
                                      <p:to>
                                        <p:strVal val="visible"/>
                                      </p:to>
                                    </p:set>
                                    <p:animEffect transition="in" filter="dissolve">
                                      <p:cBhvr>
                                        <p:cTn id="7" dur="500"/>
                                        <p:tgtEl>
                                          <p:spTgt spid="588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atin typeface="Garamond" charset="0"/>
              </a:rPr>
              <a:t>Ocean Energy Resources</a:t>
            </a:r>
          </a:p>
        </p:txBody>
      </p:sp>
      <p:pic>
        <p:nvPicPr>
          <p:cNvPr id="819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9250" y="1295400"/>
            <a:ext cx="8153400" cy="319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6</a:t>
            </a:fld>
            <a:endParaRPr lang="en-US" dirty="0"/>
          </a:p>
        </p:txBody>
      </p:sp>
    </p:spTree>
  </p:cSld>
  <p:clrMapOvr>
    <a:masterClrMapping/>
  </p:clrMapOvr>
  <p:transition>
    <p:pull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387475"/>
            <a:ext cx="2073275" cy="468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0" name="Picture 11" descr="29 A wave of renewable energy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0" y="273050"/>
            <a:ext cx="3667125" cy="275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1" name="Rectangle 2"/>
          <p:cNvSpPr>
            <a:spLocks noGrp="1" noChangeArrowheads="1"/>
          </p:cNvSpPr>
          <p:nvPr>
            <p:ph type="title"/>
          </p:nvPr>
        </p:nvSpPr>
        <p:spPr/>
        <p:txBody>
          <a:bodyPr/>
          <a:lstStyle/>
          <a:p>
            <a:pPr eaLnBrk="1" hangingPunct="1"/>
            <a:r>
              <a:rPr lang="en-US" sz="3800">
                <a:latin typeface="Garamond" charset="0"/>
              </a:rPr>
              <a:t>Ocean Buoy Systems</a:t>
            </a:r>
            <a:br>
              <a:rPr lang="en-US" sz="3800">
                <a:latin typeface="Garamond" charset="0"/>
              </a:rPr>
            </a:br>
            <a:r>
              <a:rPr lang="en-US" sz="3800">
                <a:latin typeface="Garamond" charset="0"/>
              </a:rPr>
              <a:t>(Point Absorbers)</a:t>
            </a:r>
          </a:p>
        </p:txBody>
      </p:sp>
      <p:pic>
        <p:nvPicPr>
          <p:cNvPr id="70662" name="Picture 8" descr="self protection in a st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2376488"/>
            <a:ext cx="2609850" cy="371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3" name="Rectangle 14"/>
          <p:cNvSpPr>
            <a:spLocks noChangeArrowheads="1"/>
          </p:cNvSpPr>
          <p:nvPr/>
        </p:nvSpPr>
        <p:spPr bwMode="auto">
          <a:xfrm>
            <a:off x="460375" y="6313488"/>
            <a:ext cx="49545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http://peswiki.com/index.php/Directory:Ocean_Wave_Energy</a:t>
            </a:r>
          </a:p>
        </p:txBody>
      </p:sp>
      <p:pic>
        <p:nvPicPr>
          <p:cNvPr id="70664" name="Picture 13" descr="ima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73738" y="2535238"/>
            <a:ext cx="2670175" cy="3525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60</a:t>
            </a:fld>
            <a:endParaRPr lang="en-US" dirty="0"/>
          </a:p>
        </p:txBody>
      </p:sp>
    </p:spTree>
  </p:cSld>
  <p:clrMapOvr>
    <a:masterClrMapping/>
  </p:clrMapOvr>
  <p:transition>
    <p:pull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457200" y="277813"/>
            <a:ext cx="2198688" cy="1139825"/>
          </a:xfrm>
        </p:spPr>
        <p:txBody>
          <a:bodyPr/>
          <a:lstStyle/>
          <a:p>
            <a:pPr eaLnBrk="1" hangingPunct="1"/>
            <a:r>
              <a:rPr lang="en-US" sz="3800">
                <a:latin typeface="Garamond" charset="0"/>
              </a:rPr>
              <a:t>Float with</a:t>
            </a:r>
            <a:br>
              <a:rPr lang="en-US" sz="3800">
                <a:latin typeface="Garamond" charset="0"/>
              </a:rPr>
            </a:br>
            <a:r>
              <a:rPr lang="en-US" sz="3800">
                <a:latin typeface="Garamond" charset="0"/>
              </a:rPr>
              <a:t>MHD</a:t>
            </a:r>
            <a:br>
              <a:rPr lang="en-US" sz="3800">
                <a:latin typeface="Garamond" charset="0"/>
              </a:rPr>
            </a:br>
            <a:r>
              <a:rPr lang="en-US" sz="3800">
                <a:latin typeface="Garamond" charset="0"/>
              </a:rPr>
              <a:t>Generator</a:t>
            </a:r>
          </a:p>
        </p:txBody>
      </p:sp>
      <p:pic>
        <p:nvPicPr>
          <p:cNvPr id="71684" name="Picture 3" descr="WEC-ca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65425" y="303213"/>
            <a:ext cx="5910263" cy="356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453" name="Picture 5" descr="WEC_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50" y="3736975"/>
            <a:ext cx="3221038" cy="239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61</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6453"/>
                                        </p:tgtEl>
                                        <p:attrNameLst>
                                          <p:attrName>style.visibility</p:attrName>
                                        </p:attrNameLst>
                                      </p:cBhvr>
                                      <p:to>
                                        <p:strVal val="visible"/>
                                      </p:to>
                                    </p:set>
                                    <p:animEffect transition="in" filter="dissolve">
                                      <p:cBhvr>
                                        <p:cTn id="7" dur="500"/>
                                        <p:tgtEl>
                                          <p:spTgt spid="616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6" descr="SEARA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774700"/>
            <a:ext cx="7993062" cy="525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8" name="Rectangle 3"/>
          <p:cNvSpPr>
            <a:spLocks noGrp="1" noChangeArrowheads="1"/>
          </p:cNvSpPr>
          <p:nvPr>
            <p:ph type="title"/>
          </p:nvPr>
        </p:nvSpPr>
        <p:spPr/>
        <p:txBody>
          <a:bodyPr/>
          <a:lstStyle/>
          <a:p>
            <a:pPr eaLnBrk="1" hangingPunct="1"/>
            <a:r>
              <a:rPr lang="en-US">
                <a:latin typeface="Garamond" charset="0"/>
              </a:rPr>
              <a:t>Pumping-to-Shore Concept</a:t>
            </a:r>
          </a:p>
        </p:txBody>
      </p:sp>
      <p:sp>
        <p:nvSpPr>
          <p:cNvPr id="72709" name="Rectangle 7"/>
          <p:cNvSpPr>
            <a:spLocks noChangeArrowheads="1"/>
          </p:cNvSpPr>
          <p:nvPr/>
        </p:nvSpPr>
        <p:spPr bwMode="auto">
          <a:xfrm>
            <a:off x="425450" y="6281738"/>
            <a:ext cx="2813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http://dartmouthwaveenergy.com/</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62</a:t>
            </a:fld>
            <a:endParaRPr lang="en-US" dirty="0"/>
          </a:p>
        </p:txBody>
      </p:sp>
    </p:spTree>
  </p:cSld>
  <p:clrMapOvr>
    <a:masterClrMapping/>
  </p:clrMapOvr>
  <p:transition>
    <p:pull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p:nvPr>
        </p:nvSpPr>
        <p:spPr/>
        <p:txBody>
          <a:bodyPr/>
          <a:lstStyle/>
          <a:p>
            <a:pPr eaLnBrk="1" hangingPunct="1"/>
            <a:r>
              <a:rPr lang="en-US">
                <a:latin typeface="Garamond" charset="0"/>
              </a:rPr>
              <a:t>Near-Surface Concept</a:t>
            </a:r>
          </a:p>
        </p:txBody>
      </p:sp>
      <p:pic>
        <p:nvPicPr>
          <p:cNvPr id="737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550988"/>
            <a:ext cx="7734300" cy="386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3" name="Rectangle 8"/>
          <p:cNvSpPr>
            <a:spLocks noChangeArrowheads="1"/>
          </p:cNvSpPr>
          <p:nvPr/>
        </p:nvSpPr>
        <p:spPr bwMode="auto">
          <a:xfrm>
            <a:off x="414338" y="6200775"/>
            <a:ext cx="53213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http://www.carnegiecorp.com.au/index.php?url=/ceto/what-is-ceto</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63</a:t>
            </a:fld>
            <a:endParaRPr lang="en-US" dirty="0"/>
          </a:p>
        </p:txBody>
      </p:sp>
    </p:spTree>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811213"/>
            <a:ext cx="8404225" cy="524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title"/>
          </p:nvPr>
        </p:nvSpPr>
        <p:spPr/>
        <p:txBody>
          <a:bodyPr/>
          <a:lstStyle/>
          <a:p>
            <a:pPr eaLnBrk="1" hangingPunct="1"/>
            <a:r>
              <a:rPr lang="en-US">
                <a:latin typeface="Garamond" charset="0"/>
              </a:rPr>
              <a:t>Surface Following Concept - Pelamis</a:t>
            </a:r>
          </a:p>
        </p:txBody>
      </p:sp>
      <p:sp>
        <p:nvSpPr>
          <p:cNvPr id="74757" name="Rectangle 11"/>
          <p:cNvSpPr>
            <a:spLocks noChangeArrowheads="1"/>
          </p:cNvSpPr>
          <p:nvPr/>
        </p:nvSpPr>
        <p:spPr bwMode="auto">
          <a:xfrm>
            <a:off x="328613" y="6216650"/>
            <a:ext cx="2520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http://www.pelamiswave.com/</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64</a:t>
            </a:fld>
            <a:endParaRPr lang="en-US" dirty="0"/>
          </a:p>
        </p:txBody>
      </p:sp>
    </p:spTree>
  </p:cSld>
  <p:clrMapOvr>
    <a:masterClrMapping/>
  </p:clrMapOvr>
  <p:transition>
    <p:pull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a:latin typeface="Garamond" charset="0"/>
              </a:rPr>
              <a:t>Overtopping Device - Wave Dragon</a:t>
            </a:r>
          </a:p>
        </p:txBody>
      </p:sp>
      <p:pic>
        <p:nvPicPr>
          <p:cNvPr id="75780" name="Picture 4" descr="Wave Dragon Wave Energy Converter Proto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4114800"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1" name="Rectangle 5"/>
          <p:cNvSpPr>
            <a:spLocks noChangeArrowheads="1"/>
          </p:cNvSpPr>
          <p:nvPr/>
        </p:nvSpPr>
        <p:spPr bwMode="auto">
          <a:xfrm>
            <a:off x="465138" y="6267450"/>
            <a:ext cx="3232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t>http://www.wavedragon.co.uk/</a:t>
            </a:r>
          </a:p>
        </p:txBody>
      </p:sp>
      <p:pic>
        <p:nvPicPr>
          <p:cNvPr id="75782" name="Picture 7" descr="Kaplan tur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24025"/>
            <a:ext cx="3135313" cy="235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3" name="Picture 10" descr="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6450" y="3197225"/>
            <a:ext cx="4167188" cy="117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4584700"/>
            <a:ext cx="8180388" cy="1417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65</a:t>
            </a:fld>
            <a:endParaRPr lang="en-US" dirty="0"/>
          </a:p>
        </p:txBody>
      </p:sp>
    </p:spTree>
  </p:cSld>
  <p:clrMapOvr>
    <a:masterClrMapping/>
  </p:clrMapOvr>
  <p:transition>
    <p:pull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a:latin typeface="Garamond" charset="0"/>
              </a:rPr>
              <a:t>Declining Wave Energy Costs</a:t>
            </a:r>
          </a:p>
        </p:txBody>
      </p:sp>
      <p:pic>
        <p:nvPicPr>
          <p:cNvPr id="77828" name="Picture 3" descr="GB Fig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295400"/>
            <a:ext cx="7969250" cy="437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9" name="Text Box 4"/>
          <p:cNvSpPr txBox="1">
            <a:spLocks noChangeArrowheads="1"/>
          </p:cNvSpPr>
          <p:nvPr/>
        </p:nvSpPr>
        <p:spPr bwMode="auto">
          <a:xfrm>
            <a:off x="496888" y="6227763"/>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66</a:t>
            </a:fld>
            <a:endParaRPr lang="en-US" dirty="0"/>
          </a:p>
        </p:txBody>
      </p:sp>
    </p:spTree>
  </p:cSld>
  <p:clrMapOvr>
    <a:masterClrMapping/>
  </p:clrMapOvr>
  <p:transition>
    <p:pull dir="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a:latin typeface="Garamond" charset="0"/>
              </a:rPr>
              <a:t>Wave Energy Power Distribution</a:t>
            </a:r>
          </a:p>
        </p:txBody>
      </p:sp>
      <p:pic>
        <p:nvPicPr>
          <p:cNvPr id="78852" name="Picture 3" descr="GB Fig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229600" cy="335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3" name="Text Box 4"/>
          <p:cNvSpPr txBox="1">
            <a:spLocks noChangeArrowheads="1"/>
          </p:cNvSpPr>
          <p:nvPr/>
        </p:nvSpPr>
        <p:spPr bwMode="auto">
          <a:xfrm>
            <a:off x="338138" y="6308725"/>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67</a:t>
            </a:fld>
            <a:endParaRPr lang="en-US" dirty="0"/>
          </a:p>
        </p:txBody>
      </p:sp>
    </p:spTree>
  </p:cSld>
  <p:clrMapOvr>
    <a:masterClrMapping/>
  </p:clrMapOvr>
  <p:transition>
    <p:pull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eaLnBrk="1" hangingPunct="1"/>
            <a:r>
              <a:rPr lang="en-US" sz="3800">
                <a:latin typeface="Garamond" charset="0"/>
              </a:rPr>
              <a:t>Wave Energy Supply vs. Electric Demand</a:t>
            </a:r>
          </a:p>
        </p:txBody>
      </p:sp>
      <p:pic>
        <p:nvPicPr>
          <p:cNvPr id="79876" name="Picture 3" descr="GB Fig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1098550"/>
            <a:ext cx="7046913" cy="472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7" name="Text Box 4"/>
          <p:cNvSpPr txBox="1">
            <a:spLocks noChangeArrowheads="1"/>
          </p:cNvSpPr>
          <p:nvPr/>
        </p:nvSpPr>
        <p:spPr bwMode="auto">
          <a:xfrm>
            <a:off x="385763" y="6292850"/>
            <a:ext cx="34369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000"/>
              <a:t>Boyle, </a:t>
            </a:r>
            <a:r>
              <a:rPr lang="en-US" sz="1000" i="1"/>
              <a:t>Renewable Energy, </a:t>
            </a:r>
            <a:r>
              <a:rPr lang="en-US" sz="1000"/>
              <a:t>Oxford University Press (2004)</a:t>
            </a:r>
          </a:p>
        </p:txBody>
      </p:sp>
      <p:sp>
        <p:nvSpPr>
          <p:cNvPr id="2" name="Slide Number Placeholder 1"/>
          <p:cNvSpPr>
            <a:spLocks noGrp="1"/>
          </p:cNvSpPr>
          <p:nvPr>
            <p:ph type="sldNum" sz="quarter" idx="12"/>
          </p:nvPr>
        </p:nvSpPr>
        <p:spPr/>
        <p:txBody>
          <a:bodyPr/>
          <a:lstStyle/>
          <a:p>
            <a:r>
              <a:rPr lang="en-US" dirty="0"/>
              <a:t>8-</a:t>
            </a:r>
            <a:fld id="{3F8795F3-359F-074A-A288-9151A46974A2}" type="slidenum">
              <a:rPr lang="en-US" smtClean="0"/>
              <a:pPr/>
              <a:t>68</a:t>
            </a:fld>
            <a:endParaRPr lang="en-US" dirty="0"/>
          </a:p>
        </p:txBody>
      </p:sp>
    </p:spTree>
  </p:cSld>
  <p:clrMapOvr>
    <a:masterClrMapping/>
  </p:clrMapOvr>
  <p:transition>
    <p:pull dir="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a:latin typeface="Garamond" charset="0"/>
              </a:rPr>
              <a:t>Wave Power Advantages</a:t>
            </a:r>
          </a:p>
        </p:txBody>
      </p:sp>
      <p:sp>
        <p:nvSpPr>
          <p:cNvPr id="80900" name="Rectangle 3"/>
          <p:cNvSpPr>
            <a:spLocks noGrp="1" noChangeArrowheads="1"/>
          </p:cNvSpPr>
          <p:nvPr>
            <p:ph type="body" idx="1"/>
          </p:nvPr>
        </p:nvSpPr>
        <p:spPr>
          <a:xfrm>
            <a:off x="409575" y="1231900"/>
            <a:ext cx="8229600" cy="4530725"/>
          </a:xfrm>
        </p:spPr>
        <p:txBody>
          <a:bodyPr/>
          <a:lstStyle/>
          <a:p>
            <a:pPr eaLnBrk="1" hangingPunct="1"/>
            <a:r>
              <a:rPr lang="en-US" sz="2600">
                <a:latin typeface="Arial" charset="0"/>
              </a:rPr>
              <a:t>Onshore wave energy systems can be incorporated into harbor walls and coastal protection</a:t>
            </a:r>
          </a:p>
          <a:p>
            <a:pPr lvl="1" eaLnBrk="1" hangingPunct="1"/>
            <a:r>
              <a:rPr lang="en-US" sz="2200">
                <a:latin typeface="Arial" charset="0"/>
              </a:rPr>
              <a:t>Reduce/share system costs</a:t>
            </a:r>
          </a:p>
          <a:p>
            <a:pPr lvl="1" eaLnBrk="1" hangingPunct="1"/>
            <a:r>
              <a:rPr lang="en-US" sz="2200">
                <a:latin typeface="Arial" charset="0"/>
              </a:rPr>
              <a:t>Providing dual use</a:t>
            </a:r>
          </a:p>
          <a:p>
            <a:pPr eaLnBrk="1" hangingPunct="1"/>
            <a:r>
              <a:rPr lang="en-US" sz="2600">
                <a:latin typeface="Arial" charset="0"/>
              </a:rPr>
              <a:t>Create calm sea space behind wave energy systems</a:t>
            </a:r>
          </a:p>
          <a:p>
            <a:pPr lvl="1" eaLnBrk="1" hangingPunct="1"/>
            <a:r>
              <a:rPr lang="en-US" sz="2200">
                <a:latin typeface="Arial" charset="0"/>
              </a:rPr>
              <a:t>Development of mariculture </a:t>
            </a:r>
          </a:p>
          <a:p>
            <a:pPr lvl="1" eaLnBrk="1" hangingPunct="1"/>
            <a:r>
              <a:rPr lang="en-US" sz="2200">
                <a:latin typeface="Arial" charset="0"/>
              </a:rPr>
              <a:t>Other commercial and recreational uses; </a:t>
            </a:r>
          </a:p>
          <a:p>
            <a:pPr eaLnBrk="1" hangingPunct="1"/>
            <a:r>
              <a:rPr lang="en-US" sz="2600">
                <a:latin typeface="Arial" charset="0"/>
              </a:rPr>
              <a:t>Potential for long-term operational life time of plant</a:t>
            </a:r>
          </a:p>
          <a:p>
            <a:pPr eaLnBrk="1" hangingPunct="1"/>
            <a:r>
              <a:rPr lang="en-US" sz="2600">
                <a:latin typeface="Arial" charset="0"/>
              </a:rPr>
              <a:t>Non-polluting and inexhaustible supply of energy</a:t>
            </a:r>
          </a:p>
        </p:txBody>
      </p:sp>
      <p:sp>
        <p:nvSpPr>
          <p:cNvPr id="80901" name="Rectangle 4"/>
          <p:cNvSpPr>
            <a:spLocks noChangeArrowheads="1"/>
          </p:cNvSpPr>
          <p:nvPr/>
        </p:nvSpPr>
        <p:spPr bwMode="auto">
          <a:xfrm>
            <a:off x="433388" y="6251575"/>
            <a:ext cx="51069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000"/>
              <a:t>http://www.oceansatlas.com/unatlas/uses/EnergyResources/Background/Wave/W2.html</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69</a:t>
            </a:fld>
            <a:endParaRPr lang="en-US" dirty="0"/>
          </a:p>
        </p:txBody>
      </p:sp>
    </p:spTree>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125" y="879475"/>
            <a:ext cx="8126413" cy="527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Rectangle 3"/>
          <p:cNvSpPr>
            <a:spLocks noGrp="1" noChangeArrowheads="1"/>
          </p:cNvSpPr>
          <p:nvPr>
            <p:ph type="title"/>
          </p:nvPr>
        </p:nvSpPr>
        <p:spPr/>
        <p:txBody>
          <a:bodyPr/>
          <a:lstStyle/>
          <a:p>
            <a:pPr eaLnBrk="1" hangingPunct="1"/>
            <a:r>
              <a:rPr lang="en-US">
                <a:latin typeface="Garamond" charset="0"/>
              </a:rPr>
              <a:t>Ocean Energy Resources</a:t>
            </a:r>
          </a:p>
        </p:txBody>
      </p:sp>
      <p:sp>
        <p:nvSpPr>
          <p:cNvPr id="9221" name="Text Box 5"/>
          <p:cNvSpPr txBox="1">
            <a:spLocks noChangeArrowheads="1"/>
          </p:cNvSpPr>
          <p:nvPr/>
        </p:nvSpPr>
        <p:spPr bwMode="auto">
          <a:xfrm>
            <a:off x="407988" y="6246813"/>
            <a:ext cx="59150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pPr eaLnBrk="0" hangingPunct="0"/>
            <a:r>
              <a:rPr lang="en-US" sz="1200">
                <a:latin typeface="Century Gothic" charset="0"/>
              </a:rPr>
              <a:t>Tester et. al (2005)</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7</a:t>
            </a:fld>
            <a:endParaRPr lang="en-US" dirty="0"/>
          </a:p>
        </p:txBody>
      </p:sp>
    </p:spTree>
  </p:cSld>
  <p:clrMapOvr>
    <a:masterClrMapping/>
  </p:clrMapOvr>
  <p:transition>
    <p:pull dir="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a:latin typeface="Garamond" charset="0"/>
              </a:rPr>
              <a:t>Wave Power Disadvantages</a:t>
            </a:r>
          </a:p>
        </p:txBody>
      </p:sp>
      <p:sp>
        <p:nvSpPr>
          <p:cNvPr id="81924" name="Rectangle 3"/>
          <p:cNvSpPr>
            <a:spLocks noGrp="1" noChangeArrowheads="1"/>
          </p:cNvSpPr>
          <p:nvPr>
            <p:ph type="body" idx="1"/>
          </p:nvPr>
        </p:nvSpPr>
        <p:spPr>
          <a:xfrm>
            <a:off x="425450" y="1166813"/>
            <a:ext cx="8229600" cy="4530725"/>
          </a:xfrm>
        </p:spPr>
        <p:txBody>
          <a:bodyPr/>
          <a:lstStyle/>
          <a:p>
            <a:pPr eaLnBrk="1" hangingPunct="1">
              <a:lnSpc>
                <a:spcPct val="80000"/>
              </a:lnSpc>
            </a:pPr>
            <a:r>
              <a:rPr lang="en-US" sz="2600">
                <a:latin typeface="Arial" charset="0"/>
              </a:rPr>
              <a:t>High capital costs for initial construction</a:t>
            </a:r>
          </a:p>
          <a:p>
            <a:pPr eaLnBrk="1" hangingPunct="1">
              <a:lnSpc>
                <a:spcPct val="80000"/>
              </a:lnSpc>
            </a:pPr>
            <a:r>
              <a:rPr lang="en-US" sz="2600">
                <a:latin typeface="Arial" charset="0"/>
              </a:rPr>
              <a:t>High maintenance costs</a:t>
            </a:r>
          </a:p>
          <a:p>
            <a:pPr eaLnBrk="1" hangingPunct="1">
              <a:lnSpc>
                <a:spcPct val="80000"/>
              </a:lnSpc>
            </a:pPr>
            <a:r>
              <a:rPr lang="en-US" sz="2600">
                <a:latin typeface="Arial" charset="0"/>
              </a:rPr>
              <a:t>Wave energy is an intermittent resource</a:t>
            </a:r>
          </a:p>
          <a:p>
            <a:pPr eaLnBrk="1" hangingPunct="1">
              <a:lnSpc>
                <a:spcPct val="80000"/>
              </a:lnSpc>
            </a:pPr>
            <a:r>
              <a:rPr lang="en-US" sz="2600">
                <a:latin typeface="Arial" charset="0"/>
              </a:rPr>
              <a:t>Requires favorable wave climate</a:t>
            </a:r>
          </a:p>
          <a:p>
            <a:pPr eaLnBrk="1" hangingPunct="1">
              <a:lnSpc>
                <a:spcPct val="80000"/>
              </a:lnSpc>
            </a:pPr>
            <a:r>
              <a:rPr lang="en-US" sz="2600">
                <a:latin typeface="Arial" charset="0"/>
              </a:rPr>
              <a:t>Investment of power transmission cables to shore</a:t>
            </a:r>
          </a:p>
          <a:p>
            <a:pPr eaLnBrk="1" hangingPunct="1">
              <a:lnSpc>
                <a:spcPct val="80000"/>
              </a:lnSpc>
            </a:pPr>
            <a:r>
              <a:rPr lang="en-US" sz="2600">
                <a:latin typeface="Arial" charset="0"/>
              </a:rPr>
              <a:t>Degradation of scenic ocean front views </a:t>
            </a:r>
          </a:p>
          <a:p>
            <a:pPr eaLnBrk="1" hangingPunct="1">
              <a:lnSpc>
                <a:spcPct val="80000"/>
              </a:lnSpc>
            </a:pPr>
            <a:r>
              <a:rPr lang="en-US" sz="2600">
                <a:latin typeface="Arial" charset="0"/>
              </a:rPr>
              <a:t>Interference with other uses of coastal and offshore areas </a:t>
            </a:r>
          </a:p>
          <a:p>
            <a:pPr lvl="1" eaLnBrk="1" hangingPunct="1">
              <a:lnSpc>
                <a:spcPct val="80000"/>
              </a:lnSpc>
            </a:pPr>
            <a:r>
              <a:rPr lang="en-US" sz="2200">
                <a:latin typeface="Arial" charset="0"/>
              </a:rPr>
              <a:t>navigation, fishing, and recreation if not properly sited</a:t>
            </a:r>
          </a:p>
          <a:p>
            <a:pPr eaLnBrk="1" hangingPunct="1">
              <a:lnSpc>
                <a:spcPct val="80000"/>
              </a:lnSpc>
            </a:pPr>
            <a:r>
              <a:rPr lang="en-US" sz="2600">
                <a:latin typeface="Arial" charset="0"/>
              </a:rPr>
              <a:t>Reduced wave heights may affect beach processes in the littoral zone</a:t>
            </a:r>
          </a:p>
        </p:txBody>
      </p:sp>
      <p:sp>
        <p:nvSpPr>
          <p:cNvPr id="81925" name="Rectangle 4"/>
          <p:cNvSpPr>
            <a:spLocks noChangeArrowheads="1"/>
          </p:cNvSpPr>
          <p:nvPr/>
        </p:nvSpPr>
        <p:spPr bwMode="auto">
          <a:xfrm>
            <a:off x="431800" y="6284913"/>
            <a:ext cx="51069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000"/>
              <a:t>http://www.oceansatlas.com/unatlas/uses/EnergyResources/Background/Wave/W2.html</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70</a:t>
            </a:fld>
            <a:endParaRPr lang="en-US" dirty="0"/>
          </a:p>
        </p:txBody>
      </p:sp>
    </p:spTree>
  </p:cSld>
  <p:clrMapOvr>
    <a:masterClrMapping/>
  </p:clrMapOvr>
  <p:transition>
    <p:pull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a:latin typeface="Garamond" charset="0"/>
              </a:rPr>
              <a:t>Wave Energy Summary</a:t>
            </a:r>
          </a:p>
        </p:txBody>
      </p:sp>
      <p:sp>
        <p:nvSpPr>
          <p:cNvPr id="82948" name="Rectangle 3"/>
          <p:cNvSpPr>
            <a:spLocks noGrp="1" noChangeArrowheads="1"/>
          </p:cNvSpPr>
          <p:nvPr>
            <p:ph type="body" idx="1"/>
          </p:nvPr>
        </p:nvSpPr>
        <p:spPr/>
        <p:txBody>
          <a:bodyPr/>
          <a:lstStyle/>
          <a:p>
            <a:pPr eaLnBrk="1" hangingPunct="1"/>
            <a:r>
              <a:rPr lang="en-US">
                <a:latin typeface="Arial" charset="0"/>
              </a:rPr>
              <a:t>Potential as significant power supply (1 TW) </a:t>
            </a:r>
          </a:p>
          <a:p>
            <a:pPr eaLnBrk="1" hangingPunct="1"/>
            <a:r>
              <a:rPr lang="en-US">
                <a:latin typeface="Arial" charset="0"/>
              </a:rPr>
              <a:t>Intermittence problems mitigated by integration with general energy supply system</a:t>
            </a:r>
          </a:p>
          <a:p>
            <a:pPr eaLnBrk="1" hangingPunct="1"/>
            <a:r>
              <a:rPr lang="en-US">
                <a:latin typeface="Arial" charset="0"/>
              </a:rPr>
              <a:t>Many different alternative designs</a:t>
            </a:r>
          </a:p>
          <a:p>
            <a:pPr eaLnBrk="1" hangingPunct="1"/>
            <a:r>
              <a:rPr lang="en-US">
                <a:latin typeface="Arial" charset="0"/>
              </a:rPr>
              <a:t>Complimentary to other renewable and conventional energy technologies</a:t>
            </a:r>
          </a:p>
        </p:txBody>
      </p:sp>
      <p:sp>
        <p:nvSpPr>
          <p:cNvPr id="82949" name="Rectangle 4"/>
          <p:cNvSpPr>
            <a:spLocks noChangeArrowheads="1"/>
          </p:cNvSpPr>
          <p:nvPr/>
        </p:nvSpPr>
        <p:spPr bwMode="auto">
          <a:xfrm>
            <a:off x="415925" y="6269038"/>
            <a:ext cx="51069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000"/>
              <a:t>http://www.oceansatlas.com/unatlas/uses/EnergyResources/Background/Wave/W2.html</a:t>
            </a: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71</a:t>
            </a:fld>
            <a:endParaRPr lang="en-US" dirty="0"/>
          </a:p>
        </p:txBody>
      </p:sp>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85800" y="2209800"/>
            <a:ext cx="7924800" cy="1752600"/>
          </a:xfrm>
        </p:spPr>
        <p:txBody>
          <a:bodyPr/>
          <a:lstStyle/>
          <a:p>
            <a:pPr eaLnBrk="1" hangingPunct="1"/>
            <a:r>
              <a:rPr lang="en-US">
                <a:latin typeface="Garamond" charset="0"/>
              </a:rPr>
              <a:t>Ocean Thermal Energy Conversion (OTEC)</a:t>
            </a:r>
          </a:p>
        </p:txBody>
      </p:sp>
      <p:sp>
        <p:nvSpPr>
          <p:cNvPr id="2" name="Slide Number Placeholder 1"/>
          <p:cNvSpPr>
            <a:spLocks noGrp="1"/>
          </p:cNvSpPr>
          <p:nvPr>
            <p:ph type="sldNum" sz="quarter" idx="12"/>
          </p:nvPr>
        </p:nvSpPr>
        <p:spPr/>
        <p:txBody>
          <a:bodyPr/>
          <a:lstStyle/>
          <a:p>
            <a:r>
              <a:rPr lang="en-US" dirty="0"/>
              <a:t>8-</a:t>
            </a:r>
            <a:fld id="{1A98D9E0-793C-3C4C-BF6D-17CE255EAB9D}" type="slidenum">
              <a:rPr lang="en-US" smtClean="0"/>
              <a:pPr/>
              <a:t>8</a:t>
            </a:fld>
            <a:endParaRPr lang="en-US" dirty="0"/>
          </a:p>
        </p:txBody>
      </p:sp>
    </p:spTree>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atin typeface="Garamond" charset="0"/>
              </a:rPr>
              <a:t>Introduction</a:t>
            </a:r>
          </a:p>
        </p:txBody>
      </p:sp>
      <p:sp>
        <p:nvSpPr>
          <p:cNvPr id="11268" name="Rectangle 3"/>
          <p:cNvSpPr>
            <a:spLocks noGrp="1" noChangeArrowheads="1"/>
          </p:cNvSpPr>
          <p:nvPr>
            <p:ph type="body" idx="1"/>
          </p:nvPr>
        </p:nvSpPr>
        <p:spPr>
          <a:xfrm>
            <a:off x="290513" y="1143000"/>
            <a:ext cx="8243887" cy="4840288"/>
          </a:xfrm>
        </p:spPr>
        <p:txBody>
          <a:bodyPr/>
          <a:lstStyle/>
          <a:p>
            <a:pPr eaLnBrk="1" hangingPunct="1">
              <a:lnSpc>
                <a:spcPct val="80000"/>
              </a:lnSpc>
            </a:pPr>
            <a:r>
              <a:rPr lang="en-US" sz="2100">
                <a:latin typeface="Arial" charset="0"/>
              </a:rPr>
              <a:t>Utilize temperature gradient in the ocean to operate a Rankine Cycle (solar-driven)</a:t>
            </a:r>
          </a:p>
          <a:p>
            <a:pPr eaLnBrk="1" hangingPunct="1">
              <a:lnSpc>
                <a:spcPct val="80000"/>
              </a:lnSpc>
            </a:pPr>
            <a:r>
              <a:rPr lang="en-US" sz="2100">
                <a:latin typeface="Arial" charset="0"/>
              </a:rPr>
              <a:t>Requires 20 to 25 C temperature difference to produce positive power output</a:t>
            </a:r>
          </a:p>
          <a:p>
            <a:pPr lvl="1" eaLnBrk="1" hangingPunct="1">
              <a:lnSpc>
                <a:spcPct val="80000"/>
              </a:lnSpc>
            </a:pPr>
            <a:r>
              <a:rPr lang="en-US" sz="2000">
                <a:latin typeface="Arial" charset="0"/>
              </a:rPr>
              <a:t>Available between +20 and -20 degrees latitude</a:t>
            </a:r>
          </a:p>
          <a:p>
            <a:pPr lvl="1" eaLnBrk="1" hangingPunct="1">
              <a:lnSpc>
                <a:spcPct val="80000"/>
              </a:lnSpc>
            </a:pPr>
            <a:r>
              <a:rPr lang="en-US" sz="2000">
                <a:latin typeface="Arial" charset="0"/>
              </a:rPr>
              <a:t>Top surface is heated by solar radiation</a:t>
            </a:r>
          </a:p>
          <a:p>
            <a:pPr lvl="1" eaLnBrk="1" hangingPunct="1">
              <a:lnSpc>
                <a:spcPct val="80000"/>
              </a:lnSpc>
            </a:pPr>
            <a:r>
              <a:rPr lang="en-US" sz="2000">
                <a:latin typeface="Arial" charset="0"/>
              </a:rPr>
              <a:t>Pump cold water from several hundred meters below surface</a:t>
            </a:r>
          </a:p>
          <a:p>
            <a:pPr lvl="1" eaLnBrk="1" hangingPunct="1">
              <a:lnSpc>
                <a:spcPct val="80000"/>
              </a:lnSpc>
            </a:pPr>
            <a:r>
              <a:rPr lang="en-US" sz="2000">
                <a:latin typeface="Arial" charset="0"/>
              </a:rPr>
              <a:t>Broad continental shelves force OTEC plants to operate far offshore (complicates transmission back to land)</a:t>
            </a:r>
          </a:p>
          <a:p>
            <a:pPr lvl="1" eaLnBrk="1" hangingPunct="1">
              <a:lnSpc>
                <a:spcPct val="80000"/>
              </a:lnSpc>
            </a:pPr>
            <a:r>
              <a:rPr lang="en-US" sz="2000">
                <a:latin typeface="Arial" charset="0"/>
              </a:rPr>
              <a:t>Production of hydrogen and other fuels have been proposed as energy carriers</a:t>
            </a:r>
          </a:p>
          <a:p>
            <a:pPr eaLnBrk="1" hangingPunct="1">
              <a:lnSpc>
                <a:spcPct val="80000"/>
              </a:lnSpc>
            </a:pPr>
            <a:r>
              <a:rPr lang="en-US" sz="2100">
                <a:latin typeface="Arial" charset="0"/>
              </a:rPr>
              <a:t>Two types of technologies</a:t>
            </a:r>
          </a:p>
          <a:p>
            <a:pPr lvl="1" eaLnBrk="1" hangingPunct="1">
              <a:lnSpc>
                <a:spcPct val="80000"/>
              </a:lnSpc>
            </a:pPr>
            <a:r>
              <a:rPr lang="en-US" sz="2000">
                <a:latin typeface="Arial" charset="0"/>
              </a:rPr>
              <a:t>Open Cycle</a:t>
            </a:r>
          </a:p>
          <a:p>
            <a:pPr lvl="1" eaLnBrk="1" hangingPunct="1">
              <a:lnSpc>
                <a:spcPct val="80000"/>
              </a:lnSpc>
            </a:pPr>
            <a:r>
              <a:rPr lang="en-US" sz="2000">
                <a:latin typeface="Arial" charset="0"/>
              </a:rPr>
              <a:t>Closed Cycle</a:t>
            </a:r>
          </a:p>
          <a:p>
            <a:pPr eaLnBrk="1" hangingPunct="1">
              <a:lnSpc>
                <a:spcPct val="80000"/>
              </a:lnSpc>
            </a:pPr>
            <a:r>
              <a:rPr lang="en-US" sz="2100">
                <a:latin typeface="Arial" charset="0"/>
              </a:rPr>
              <a:t>An open/hybrid cycle can produce distilled water from salt water as a byproduct</a:t>
            </a:r>
          </a:p>
          <a:p>
            <a:pPr eaLnBrk="1" hangingPunct="1">
              <a:lnSpc>
                <a:spcPct val="80000"/>
              </a:lnSpc>
              <a:buFont typeface="Wingdings" charset="0"/>
              <a:buNone/>
            </a:pPr>
            <a:endParaRPr lang="en-US" sz="2100">
              <a:latin typeface="Arial" charset="0"/>
            </a:endParaRPr>
          </a:p>
        </p:txBody>
      </p:sp>
      <p:sp>
        <p:nvSpPr>
          <p:cNvPr id="2" name="Slide Number Placeholder 1"/>
          <p:cNvSpPr>
            <a:spLocks noGrp="1"/>
          </p:cNvSpPr>
          <p:nvPr>
            <p:ph type="sldNum" sz="quarter" idx="12"/>
          </p:nvPr>
        </p:nvSpPr>
        <p:spPr/>
        <p:txBody>
          <a:bodyPr/>
          <a:lstStyle/>
          <a:p>
            <a:r>
              <a:rPr lang="en-US" dirty="0"/>
              <a:t>8-</a:t>
            </a:r>
            <a:fld id="{5F518F90-7523-944C-B895-A12A60FCCCFB}" type="slidenum">
              <a:rPr lang="en-US" smtClean="0"/>
              <a:pPr/>
              <a:t>9</a:t>
            </a:fld>
            <a:endParaRPr lang="en-US" dirty="0"/>
          </a:p>
        </p:txBody>
      </p:sp>
    </p:spTree>
  </p:cSld>
  <p:clrMapOvr>
    <a:masterClrMapping/>
  </p:clrMapOvr>
  <p:transition>
    <p:pull dir="rd"/>
  </p:transition>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5.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6.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7.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49153</TotalTime>
  <Words>4152</Words>
  <Application>Microsoft Macintosh PowerPoint</Application>
  <PresentationFormat>On-screen Show (4:3)</PresentationFormat>
  <Paragraphs>575</Paragraphs>
  <Slides>71</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Arial</vt:lpstr>
      <vt:lpstr>Century Gothic</vt:lpstr>
      <vt:lpstr>Garamond</vt:lpstr>
      <vt:lpstr>Symbol</vt:lpstr>
      <vt:lpstr>Times New Roman</vt:lpstr>
      <vt:lpstr>Wingdings</vt:lpstr>
      <vt:lpstr>Edge</vt:lpstr>
      <vt:lpstr>Equation</vt:lpstr>
      <vt:lpstr>Ocean Energy</vt:lpstr>
      <vt:lpstr>Outline</vt:lpstr>
      <vt:lpstr>Ocean Energy History</vt:lpstr>
      <vt:lpstr>Ocean Energy History</vt:lpstr>
      <vt:lpstr>Ocean Energy Resources</vt:lpstr>
      <vt:lpstr>Ocean Energy Resources</vt:lpstr>
      <vt:lpstr>Ocean Energy Resources</vt:lpstr>
      <vt:lpstr>Ocean Thermal Energy Conversion (OTEC)</vt:lpstr>
      <vt:lpstr>Introduction</vt:lpstr>
      <vt:lpstr>Introduction</vt:lpstr>
      <vt:lpstr>Performance Limits</vt:lpstr>
      <vt:lpstr>Practical Limits</vt:lpstr>
      <vt:lpstr>Open  OTEC  Cycle</vt:lpstr>
      <vt:lpstr>Closed OTEC Cycle</vt:lpstr>
      <vt:lpstr>Example Closed-Cycle OTEC Requirements </vt:lpstr>
      <vt:lpstr>Example Closed-Cycle OTEC Requirements </vt:lpstr>
      <vt:lpstr>Other Concepts</vt:lpstr>
      <vt:lpstr>Hybrid Concepts</vt:lpstr>
      <vt:lpstr>Electricity + Desalinated Water</vt:lpstr>
      <vt:lpstr>Tidal Energy</vt:lpstr>
      <vt:lpstr>Tidal  Forces</vt:lpstr>
      <vt:lpstr>Tidal Variations</vt:lpstr>
      <vt:lpstr>Different Tidal Energy Concepts</vt:lpstr>
      <vt:lpstr>Tidal Stream Turbine Concepts</vt:lpstr>
      <vt:lpstr>Turbine Characterization</vt:lpstr>
      <vt:lpstr>Other Turbine Concepts</vt:lpstr>
      <vt:lpstr>Advantages &amp; Disadvantages of Tidal Turbines</vt:lpstr>
      <vt:lpstr>Tidal Barrages</vt:lpstr>
      <vt:lpstr>Potential Tidal Barrage Sites</vt:lpstr>
      <vt:lpstr>Tidal Barrage Sites</vt:lpstr>
      <vt:lpstr>Schematic of Tidal Barrage</vt:lpstr>
      <vt:lpstr>Tidal Barrage Energy Potential</vt:lpstr>
      <vt:lpstr>Annual Tidal Barrage Energy Potential</vt:lpstr>
      <vt:lpstr>Example – La Rance Tidal Barrage </vt:lpstr>
      <vt:lpstr>Example – La Rance Tidal Barrage </vt:lpstr>
      <vt:lpstr>La Rance Tidal Power Barrage</vt:lpstr>
      <vt:lpstr>La Rance River, Saint Malo</vt:lpstr>
      <vt:lpstr>La Rance  Barrage Schematic</vt:lpstr>
      <vt:lpstr>Proposed Severn Barrage (1989)</vt:lpstr>
      <vt:lpstr>Severn Barrage Proposed Layout</vt:lpstr>
      <vt:lpstr>Estimated Effect on Tide Levels</vt:lpstr>
      <vt:lpstr>Estimated Power Generation over Time</vt:lpstr>
      <vt:lpstr>Offshore Tidal Lagoon</vt:lpstr>
      <vt:lpstr>Advantages &amp; Disadvantages of Tidal Barrages</vt:lpstr>
      <vt:lpstr>Wave Energy</vt:lpstr>
      <vt:lpstr>Simple Wave Energy Model</vt:lpstr>
      <vt:lpstr>Simple Wave Energy Model</vt:lpstr>
      <vt:lpstr>Simple Wave Energy Model</vt:lpstr>
      <vt:lpstr>Example – Wave Energy Potential </vt:lpstr>
      <vt:lpstr>Example – Wave Energy Potential </vt:lpstr>
      <vt:lpstr>Global Wave Energy Averages</vt:lpstr>
      <vt:lpstr>Wave Concentration Effects</vt:lpstr>
      <vt:lpstr>Tapered Channel (Tapchan)</vt:lpstr>
      <vt:lpstr>Wave Energy Potential</vt:lpstr>
      <vt:lpstr>Different Wave Energy Concepts</vt:lpstr>
      <vt:lpstr>Oscillating Water Column</vt:lpstr>
      <vt:lpstr>Oscillating Column Cross-Section</vt:lpstr>
      <vt:lpstr>LIMPET Oscillating Water Column</vt:lpstr>
      <vt:lpstr>“Mighty Whale” Design – Japan</vt:lpstr>
      <vt:lpstr>Ocean Buoy Systems (Point Absorbers)</vt:lpstr>
      <vt:lpstr>Float with MHD Generator</vt:lpstr>
      <vt:lpstr>Pumping-to-Shore Concept</vt:lpstr>
      <vt:lpstr>Near-Surface Concept</vt:lpstr>
      <vt:lpstr>Surface Following Concept - Pelamis</vt:lpstr>
      <vt:lpstr>Overtopping Device - Wave Dragon</vt:lpstr>
      <vt:lpstr>Declining Wave Energy Costs</vt:lpstr>
      <vt:lpstr>Wave Energy Power Distribution</vt:lpstr>
      <vt:lpstr>Wave Energy Supply vs. Electric Demand</vt:lpstr>
      <vt:lpstr>Wave Power Advantages</vt:lpstr>
      <vt:lpstr>Wave Power Disadvantages</vt:lpstr>
      <vt:lpstr>Wave Energy Summary</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Introduction</dc:title>
  <dc:creator>marklund</dc:creator>
  <cp:lastModifiedBy>Li, Tian</cp:lastModifiedBy>
  <cp:revision>242</cp:revision>
  <cp:lastPrinted>2020-11-02T14:12:08Z</cp:lastPrinted>
  <dcterms:created xsi:type="dcterms:W3CDTF">2002-01-16T17:55:41Z</dcterms:created>
  <dcterms:modified xsi:type="dcterms:W3CDTF">2024-10-24T16:23:18Z</dcterms:modified>
</cp:coreProperties>
</file>